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59"/>
  </p:notesMasterIdLst>
  <p:handoutMasterIdLst>
    <p:handoutMasterId r:id="rId60"/>
  </p:handoutMasterIdLst>
  <p:sldIdLst>
    <p:sldId id="332" r:id="rId4"/>
    <p:sldId id="256" r:id="rId5"/>
    <p:sldId id="257" r:id="rId6"/>
    <p:sldId id="324" r:id="rId7"/>
    <p:sldId id="258" r:id="rId8"/>
    <p:sldId id="317" r:id="rId9"/>
    <p:sldId id="259" r:id="rId10"/>
    <p:sldId id="263" r:id="rId11"/>
    <p:sldId id="264" r:id="rId12"/>
    <p:sldId id="267" r:id="rId13"/>
    <p:sldId id="307" r:id="rId14"/>
    <p:sldId id="308" r:id="rId15"/>
    <p:sldId id="270" r:id="rId16"/>
    <p:sldId id="273" r:id="rId17"/>
    <p:sldId id="309" r:id="rId18"/>
    <p:sldId id="310" r:id="rId19"/>
    <p:sldId id="276" r:id="rId20"/>
    <p:sldId id="278" r:id="rId21"/>
    <p:sldId id="311" r:id="rId22"/>
    <p:sldId id="277" r:id="rId23"/>
    <p:sldId id="318" r:id="rId24"/>
    <p:sldId id="304" r:id="rId25"/>
    <p:sldId id="327" r:id="rId26"/>
    <p:sldId id="319" r:id="rId27"/>
    <p:sldId id="306" r:id="rId28"/>
    <p:sldId id="314" r:id="rId29"/>
    <p:sldId id="320" r:id="rId30"/>
    <p:sldId id="321" r:id="rId31"/>
    <p:sldId id="333" r:id="rId32"/>
    <p:sldId id="328" r:id="rId33"/>
    <p:sldId id="334" r:id="rId34"/>
    <p:sldId id="323" r:id="rId35"/>
    <p:sldId id="280" r:id="rId36"/>
    <p:sldId id="313" r:id="rId37"/>
    <p:sldId id="335" r:id="rId38"/>
    <p:sldId id="281" r:id="rId39"/>
    <p:sldId id="282" r:id="rId40"/>
    <p:sldId id="325" r:id="rId41"/>
    <p:sldId id="326" r:id="rId42"/>
    <p:sldId id="286" r:id="rId43"/>
    <p:sldId id="287" r:id="rId44"/>
    <p:sldId id="288" r:id="rId45"/>
    <p:sldId id="290" r:id="rId46"/>
    <p:sldId id="291" r:id="rId47"/>
    <p:sldId id="292" r:id="rId48"/>
    <p:sldId id="293" r:id="rId49"/>
    <p:sldId id="294" r:id="rId50"/>
    <p:sldId id="295" r:id="rId51"/>
    <p:sldId id="296" r:id="rId52"/>
    <p:sldId id="298" r:id="rId53"/>
    <p:sldId id="299" r:id="rId54"/>
    <p:sldId id="302" r:id="rId55"/>
    <p:sldId id="331" r:id="rId56"/>
    <p:sldId id="336" r:id="rId57"/>
    <p:sldId id="300" r:id="rId58"/>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2"/>
    <p:restoredTop sz="94668"/>
  </p:normalViewPr>
  <p:slideViewPr>
    <p:cSldViewPr>
      <p:cViewPr varScale="1">
        <p:scale>
          <a:sx n="136" d="100"/>
          <a:sy n="136" d="100"/>
        </p:scale>
        <p:origin x="1960" y="184"/>
      </p:cViewPr>
      <p:guideLst>
        <p:guide orient="horz" pos="2160"/>
        <p:guide pos="2880"/>
      </p:guideLst>
    </p:cSldViewPr>
  </p:slideViewPr>
  <p:notesTextViewPr>
    <p:cViewPr>
      <p:scale>
        <a:sx n="100" d="100"/>
        <a:sy n="100" d="100"/>
      </p:scale>
      <p:origin x="0" y="0"/>
    </p:cViewPr>
  </p:notesTextViewPr>
  <p:sorterViewPr>
    <p:cViewPr>
      <p:scale>
        <a:sx n="128" d="100"/>
        <a:sy n="128" d="100"/>
      </p:scale>
      <p:origin x="0" y="12776"/>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E059-49EB-9150-4900C034A4CF}"/>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E059-49EB-9150-4900C034A4CF}"/>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E059-49EB-9150-4900C034A4CF}"/>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E059-49EB-9150-4900C034A4CF}"/>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E059-49EB-9150-4900C034A4CF}"/>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E059-49EB-9150-4900C034A4CF}"/>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E059-49EB-9150-4900C034A4CF}"/>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E059-49EB-9150-4900C034A4CF}"/>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E059-49EB-9150-4900C034A4CF}"/>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E059-49EB-9150-4900C034A4CF}"/>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E059-49EB-9150-4900C034A4CF}"/>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E059-49EB-9150-4900C034A4CF}"/>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E059-49EB-9150-4900C034A4CF}"/>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E059-49EB-9150-4900C034A4CF}"/>
            </c:ext>
          </c:extLst>
        </c:ser>
        <c:bandFmts/>
        <c:axId val="2100000120"/>
        <c:axId val="2100272088"/>
        <c:axId val="2099737448"/>
      </c:surface3DChart>
      <c:catAx>
        <c:axId val="2100000120"/>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2100272088"/>
        <c:crosses val="autoZero"/>
        <c:auto val="1"/>
        <c:lblAlgn val="ctr"/>
        <c:lblOffset val="100"/>
        <c:noMultiLvlLbl val="0"/>
      </c:catAx>
      <c:valAx>
        <c:axId val="2100272088"/>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US"/>
          </a:p>
        </c:txPr>
        <c:crossAx val="2100000120"/>
        <c:crosses val="autoZero"/>
        <c:crossBetween val="midCat"/>
        <c:majorUnit val="2000"/>
        <c:minorUnit val="500"/>
      </c:valAx>
      <c:serAx>
        <c:axId val="2099737448"/>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2100272088"/>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pPr/>
              <a:t>8/28/18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77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5"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25400">
                <a:solidFill>
                  <a:srgbClr val="CC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www.cs.cmu.edu/afs/cs.cmu.edu/academic/class/15213-f18/www/academicintegrity.html"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andrew.cmu.edu/course/14-513-f18/" TargetMode="External"/><Relationship Id="rId2" Type="http://schemas.openxmlformats.org/officeDocument/2006/relationships/hyperlink" Target="http://www.cs.cmu.edu/~213"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autolab.cs.cmu.edu/"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 y="1295400"/>
            <a:ext cx="9093416" cy="4724400"/>
          </a:xfrm>
        </p:spPr>
      </p:pic>
    </p:spTree>
    <p:extLst>
      <p:ext uri="{BB962C8B-B14F-4D97-AF65-F5344CB8AC3E}">
        <p14:creationId xmlns:p14="http://schemas.microsoft.com/office/powerpoint/2010/main" val="40425174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81000" y="685800"/>
            <a:ext cx="8382000" cy="1092200"/>
          </a:xfrm>
          <a:ln/>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1" noChangeArrowheads="1"/>
          </p:cNvSpPr>
          <p:nvPr>
            <p:ph type="body" idx="1"/>
          </p:nvPr>
        </p:nvSpPr>
        <p:spPr>
          <a:xfrm>
            <a:off x="381000" y="1498600"/>
            <a:ext cx="8382000" cy="5435600"/>
          </a:xfrm>
          <a:ln/>
        </p:spPr>
        <p:txBody>
          <a:bodyPr/>
          <a:lstStyle/>
          <a:p>
            <a:pPr marL="0" indent="0">
              <a:buNone/>
            </a:pPr>
            <a:endParaRPr lang="en-US" b="1"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Courier New" charset="0"/>
                <a:cs typeface="Courier New" charset="0"/>
                <a:sym typeface="Courier New" charset="0"/>
              </a:rPr>
              <a:t>fun(6)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1767535673"/>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8387994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457200"/>
            <a:ext cx="8382000" cy="1066800"/>
          </a:xfrm>
          <a:ln/>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864100"/>
            <a:ext cx="8382000" cy="15367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a:spLocks/>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C00000"/>
                  </a:solidFill>
                  <a:latin typeface="+mn-lt"/>
                  <a:ea typeface="Calibri" charset="0"/>
                  <a:cs typeface="Calibri" charset="0"/>
                  <a:sym typeface="Calibri" charset="0"/>
                </a:rPr>
                <a:t>81.8ms</a:t>
              </a:r>
            </a:p>
          </p:txBody>
        </p:sp>
        <p:sp>
          <p:nvSpPr>
            <p:cNvPr id="2" name="TextBox 1"/>
            <p:cNvSpPr txBox="1"/>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p>
          </p:txBody>
        </p:sp>
        <p:sp>
          <p:nvSpPr>
            <p:cNvPr id="13" name="Rectangle 10"/>
            <p:cNvSpPr>
              <a:spLocks/>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81000" y="254000"/>
            <a:ext cx="8534400" cy="1168400"/>
          </a:xfrm>
          <a:ln/>
        </p:spPr>
        <p:txBody>
          <a:bodyPr/>
          <a:lstStyle/>
          <a:p>
            <a:pPr marL="3175" indent="-3175"/>
            <a:r>
              <a:rPr lang="en-US" b="1" dirty="0">
                <a:solidFill>
                  <a:schemeClr val="tx1">
                    <a:lumMod val="65000"/>
                    <a:lumOff val="35000"/>
                  </a:schemeClr>
                </a:solidFill>
              </a:rPr>
              <a:t>Great Reality #5:</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p:txBody>
          <a:bodyPr/>
          <a:lstStyle/>
          <a:p>
            <a:r>
              <a:rPr lang="en-US" b="1" dirty="0"/>
              <a:t>Most Systems Courses are Builder-Centric</a:t>
            </a:r>
          </a:p>
          <a:p>
            <a:pPr lvl="1"/>
            <a:r>
              <a:rPr lang="en-US" dirty="0"/>
              <a:t>Computer Architecture</a:t>
            </a:r>
          </a:p>
          <a:p>
            <a:pPr lvl="2"/>
            <a:r>
              <a:rPr lang="en-US" dirty="0"/>
              <a:t>Design pipelined processor in Verilog</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b="1" dirty="0"/>
              <a:t>Our Course is Programmer-Centric</a:t>
            </a:r>
          </a:p>
          <a:p>
            <a:pPr lvl="1"/>
            <a:r>
              <a:rPr lang="en-US" dirty="0"/>
              <a:t>By knowing more about the underlying system, you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p:spTree>
    <p:extLst>
      <p:ext uri="{BB962C8B-B14F-4D97-AF65-F5344CB8AC3E}">
        <p14:creationId xmlns:p14="http://schemas.microsoft.com/office/powerpoint/2010/main" val="6672876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p:cNvSpPr>
          <p:nvPr/>
        </p:nvSpPr>
        <p:spPr bwMode="auto">
          <a:xfrm>
            <a:off x="990600" y="5338763"/>
            <a:ext cx="6858000" cy="6350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3600">
                <a:solidFill>
                  <a:srgbClr val="C00000"/>
                </a:solidFill>
                <a:latin typeface="Calibri Italic" charset="0"/>
                <a:ea typeface="Calibri Italic" charset="0"/>
                <a:cs typeface="Calibri Italic" charset="0"/>
                <a:sym typeface="Calibri Italic" charset="0"/>
              </a:rPr>
              <a:t>The course that gives CMU its “Zip”! </a:t>
            </a:r>
          </a:p>
        </p:txBody>
      </p:sp>
      <p:sp>
        <p:nvSpPr>
          <p:cNvPr id="7" name="Title 1"/>
          <p:cNvSpPr txBox="1">
            <a:spLocks/>
          </p:cNvSpPr>
          <p:nvPr/>
        </p:nvSpPr>
        <p:spPr bwMode="auto">
          <a:xfrm>
            <a:off x="685800" y="1447800"/>
            <a:ext cx="77724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15-213/18-213/15-513/14-513: Introduction to Computer Systems	</a:t>
            </a:r>
            <a:b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Lecture, </a:t>
            </a:r>
            <a:r>
              <a:rPr lang="en-US" sz="2000" kern="0" dirty="0">
                <a:solidFill>
                  <a:schemeClr val="tx1"/>
                </a:solidFill>
                <a:latin typeface="Calibri" pitchFamily="34" charset="0"/>
                <a:ea typeface="+mj-ea"/>
                <a:cs typeface="+mj-cs"/>
              </a:rPr>
              <a:t>Aug 28, 2018</a:t>
            </a:r>
            <a:endParaRPr kumimoji="0" lang="en-US" sz="2000" b="0" i="0" u="none" strike="noStrike" kern="0" cap="none" spc="0" normalizeH="0" baseline="0" noProof="0" dirty="0">
              <a:ln>
                <a:noFill/>
              </a:ln>
              <a:solidFill>
                <a:schemeClr val="tx1"/>
              </a:solidFill>
              <a:effectLst/>
              <a:uLnTx/>
              <a:uFillTx/>
              <a:latin typeface="Calibri" pitchFamily="34" charset="0"/>
              <a:ea typeface="+mj-ea"/>
              <a:cs typeface="+mj-cs"/>
            </a:endParaRPr>
          </a:p>
        </p:txBody>
      </p:sp>
      <p:sp>
        <p:nvSpPr>
          <p:cNvPr id="10" name="Subtitle 2"/>
          <p:cNvSpPr txBox="1">
            <a:spLocks/>
          </p:cNvSpPr>
          <p:nvPr/>
        </p:nvSpPr>
        <p:spPr bwMode="auto">
          <a:xfrm>
            <a:off x="685800" y="332105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tx1"/>
                </a:solidFill>
                <a:effectLst/>
                <a:uLnTx/>
                <a:uFillTx/>
                <a:latin typeface="Calibri" pitchFamily="34"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 </a:t>
            </a:r>
          </a:p>
          <a:p>
            <a:pPr lvl="0" algn="l">
              <a:spcBef>
                <a:spcPct val="20000"/>
              </a:spcBef>
              <a:buClr>
                <a:srgbClr val="990000"/>
              </a:buClr>
              <a:buSzPct val="60000"/>
              <a:defRPr/>
            </a:pPr>
            <a:r>
              <a:rPr lang="en-US" sz="2000" kern="0" dirty="0">
                <a:solidFill>
                  <a:schemeClr val="tx1"/>
                </a:solidFill>
                <a:latin typeface="Calibri" pitchFamily="34" charset="0"/>
              </a:rPr>
              <a:t>Randy Bryant</a:t>
            </a:r>
          </a:p>
          <a:p>
            <a:pPr lvl="0" algn="l">
              <a:spcBef>
                <a:spcPct val="20000"/>
              </a:spcBef>
              <a:buClr>
                <a:srgbClr val="990000"/>
              </a:buClr>
              <a:buSzPct val="60000"/>
              <a:defRPr/>
            </a:pPr>
            <a:r>
              <a:rPr lang="en-US" sz="2000" kern="0" dirty="0">
                <a:solidFill>
                  <a:schemeClr val="tx1"/>
                </a:solidFill>
                <a:latin typeface="Calibri" pitchFamily="34" charset="0"/>
              </a:rPr>
              <a:t>Phil Gibbons</a:t>
            </a:r>
          </a:p>
          <a:p>
            <a:pPr lvl="0" algn="l">
              <a:spcBef>
                <a:spcPct val="20000"/>
              </a:spcBef>
              <a:buClr>
                <a:srgbClr val="990000"/>
              </a:buClr>
              <a:buSzPct val="60000"/>
              <a:defRPr/>
            </a:pPr>
            <a:r>
              <a:rPr lang="en-US" sz="2000" kern="0" dirty="0">
                <a:solidFill>
                  <a:schemeClr val="tx1"/>
                </a:solidFill>
                <a:latin typeface="Calibri" pitchFamily="34" charset="0"/>
              </a:rPr>
              <a:t>Brian Railing</a:t>
            </a:r>
          </a:p>
          <a:p>
            <a:pPr lvl="0" algn="l">
              <a:spcBef>
                <a:spcPct val="20000"/>
              </a:spcBef>
              <a:buClr>
                <a:srgbClr val="990000"/>
              </a:buClr>
              <a:buSzPct val="60000"/>
              <a:defRPr/>
            </a:pP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Greg </a:t>
            </a:r>
            <a:r>
              <a:rPr kumimoji="0" lang="en-US" sz="2000" b="0" i="0" u="none" strike="noStrike" kern="0" cap="none" spc="0" normalizeH="0" baseline="0" noProof="0" dirty="0" err="1">
                <a:ln>
                  <a:noFill/>
                </a:ln>
                <a:solidFill>
                  <a:schemeClr val="tx1"/>
                </a:solidFill>
                <a:effectLst/>
                <a:uLnTx/>
                <a:uFillTx/>
                <a:latin typeface="Calibri" pitchFamily="34" charset="0"/>
                <a:ea typeface="+mn-ea"/>
                <a:cs typeface="+mn-cs"/>
              </a:rPr>
              <a:t>Kesden</a:t>
            </a:r>
            <a:endParaRPr kumimoji="0" lang="en-US" sz="2000" b="0" i="0" u="none" strike="noStrike" kern="0" cap="none" spc="0" normalizeH="0" baseline="0" noProof="0" dirty="0">
              <a:ln>
                <a:noFill/>
              </a:ln>
              <a:solidFill>
                <a:schemeClr val="tx1"/>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C00ED4A3-5ADE-3447-A24A-388933D8593A}"/>
              </a:ext>
            </a:extLst>
          </p:cNvPr>
          <p:cNvPicPr>
            <a:picLocks noChangeAspect="1"/>
          </p:cNvPicPr>
          <p:nvPr/>
        </p:nvPicPr>
        <p:blipFill>
          <a:blip r:embed="rId2"/>
          <a:stretch>
            <a:fillRect/>
          </a:stretch>
        </p:blipFill>
        <p:spPr>
          <a:xfrm>
            <a:off x="5486401" y="2925043"/>
            <a:ext cx="2514600" cy="25070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Role within CS/ECE Curriculum</a:t>
            </a:r>
          </a:p>
        </p:txBody>
      </p:sp>
      <p:sp>
        <p:nvSpPr>
          <p:cNvPr id="27663" name="Rectangle 15"/>
          <p:cNvSpPr>
            <a:spLocks/>
          </p:cNvSpPr>
          <p:nvPr/>
        </p:nvSpPr>
        <p:spPr bwMode="auto">
          <a:xfrm>
            <a:off x="6477000" y="583125"/>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p>
          <a:p>
            <a:pPr algn="l"/>
            <a:r>
              <a:rPr lang="en-US" sz="1600" dirty="0">
                <a:solidFill>
                  <a:schemeClr val="tx1"/>
                </a:solidFill>
                <a:latin typeface="Calibri" charset="0"/>
                <a:ea typeface="Calibri" charset="0"/>
                <a:cs typeface="Calibri" charset="0"/>
                <a:sym typeface="Calibri" charset="0"/>
              </a:rPr>
              <a:t> Programming</a:t>
            </a:r>
          </a:p>
        </p:txBody>
      </p:sp>
      <p:sp>
        <p:nvSpPr>
          <p:cNvPr id="27672" name="Rectangle 24"/>
          <p:cNvSpPr>
            <a:spLocks/>
          </p:cNvSpPr>
          <p:nvPr/>
        </p:nvSpPr>
        <p:spPr bwMode="auto">
          <a:xfrm>
            <a:off x="40849" y="1675339"/>
            <a:ext cx="3898900" cy="990600"/>
          </a:xfrm>
          <a:prstGeom prst="rect">
            <a:avLst/>
          </a:prstGeom>
          <a:noFill/>
          <a:ln w="12700" cap="rnd">
            <a:noFill/>
            <a:round/>
            <a:headEnd type="none" w="med" len="med"/>
            <a:tailEnd type="none" w="med" len="med"/>
          </a:ln>
        </p:spPr>
        <p:txBody>
          <a:bodyPr lIns="38100" tIns="38100" rIns="38100" bIns="38100">
            <a:prstTxWarp prst="textNoShape">
              <a:avLst/>
            </a:prstTxWarp>
          </a:bodyPr>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p>
        </p:txBody>
      </p:sp>
      <p:sp>
        <p:nvSpPr>
          <p:cNvPr id="27677" name="Line 29"/>
          <p:cNvSpPr>
            <a:spLocks noChangeShapeType="1"/>
          </p:cNvSpPr>
          <p:nvPr/>
        </p:nvSpPr>
        <p:spPr bwMode="auto">
          <a:xfrm flipV="1">
            <a:off x="4572001" y="990600"/>
            <a:ext cx="1905000" cy="672039"/>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 name="TextBox 1">
            <a:extLst>
              <a:ext uri="{FF2B5EF4-FFF2-40B4-BE49-F238E27FC236}">
                <a16:creationId xmlns:a16="http://schemas.microsoft.com/office/drawing/2014/main" id="{7365FD70-9248-E148-B9DD-CADB20517FEE}"/>
              </a:ext>
            </a:extLst>
          </p:cNvPr>
          <p:cNvSpPr txBox="1"/>
          <p:nvPr/>
        </p:nvSpPr>
        <p:spPr>
          <a:xfrm>
            <a:off x="409411" y="3623608"/>
            <a:ext cx="350520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gn="l">
              <a:tabLst>
                <a:tab pos="1082675" algn="l"/>
              </a:tabLst>
            </a:pPr>
            <a:r>
              <a:rPr lang="en-US" sz="1800" dirty="0">
                <a:latin typeface="+mj-lt"/>
              </a:rPr>
              <a:t>CS Systems</a:t>
            </a:r>
          </a:p>
          <a:p>
            <a:pPr marL="285750" indent="-285750" algn="l">
              <a:buFont typeface="Arial" panose="020B0604020202020204" pitchFamily="34" charset="0"/>
              <a:buChar char="•"/>
              <a:tabLst>
                <a:tab pos="1082675" algn="l"/>
              </a:tabLst>
            </a:pPr>
            <a:r>
              <a:rPr lang="en-US" sz="1800" dirty="0">
                <a:latin typeface="+mj-lt"/>
              </a:rPr>
              <a:t>15-319	Cloud Computing</a:t>
            </a:r>
          </a:p>
          <a:p>
            <a:pPr marL="285750" indent="-285750" algn="l">
              <a:buFont typeface="Arial" panose="020B0604020202020204" pitchFamily="34" charset="0"/>
              <a:buChar char="•"/>
              <a:tabLst>
                <a:tab pos="1082675" algn="l"/>
              </a:tabLst>
            </a:pPr>
            <a:r>
              <a:rPr lang="en-US" sz="1800" dirty="0">
                <a:latin typeface="+mj-lt"/>
              </a:rPr>
              <a:t>15-330	Computer Security</a:t>
            </a:r>
          </a:p>
          <a:p>
            <a:pPr marL="285750" indent="-285750" algn="l">
              <a:buFont typeface="Arial" panose="020B0604020202020204" pitchFamily="34" charset="0"/>
              <a:buChar char="•"/>
              <a:tabLst>
                <a:tab pos="1082675" algn="l"/>
              </a:tabLst>
            </a:pPr>
            <a:r>
              <a:rPr lang="en-US" sz="1800" dirty="0">
                <a:latin typeface="+mj-lt"/>
              </a:rPr>
              <a:t>15-410	Operating Systems</a:t>
            </a:r>
          </a:p>
          <a:p>
            <a:pPr marL="285750" indent="-285750" algn="l">
              <a:buFont typeface="Arial" panose="020B0604020202020204" pitchFamily="34" charset="0"/>
              <a:buChar char="•"/>
              <a:tabLst>
                <a:tab pos="1082675" algn="l"/>
              </a:tabLst>
            </a:pPr>
            <a:r>
              <a:rPr lang="en-US" sz="1800" dirty="0">
                <a:latin typeface="+mj-lt"/>
              </a:rPr>
              <a:t>15-411	Compiler Design</a:t>
            </a:r>
          </a:p>
          <a:p>
            <a:pPr marL="285750" indent="-285750" algn="l">
              <a:buFont typeface="Arial" panose="020B0604020202020204" pitchFamily="34" charset="0"/>
              <a:buChar char="•"/>
              <a:tabLst>
                <a:tab pos="1082675" algn="l"/>
              </a:tabLst>
            </a:pPr>
            <a:r>
              <a:rPr lang="en-US" sz="1800" dirty="0">
                <a:latin typeface="+mj-lt"/>
              </a:rPr>
              <a:t>15-415	Database Applications</a:t>
            </a:r>
          </a:p>
          <a:p>
            <a:pPr marL="285750" indent="-285750" algn="l">
              <a:buFont typeface="Arial" panose="020B0604020202020204" pitchFamily="34" charset="0"/>
              <a:buChar char="•"/>
              <a:tabLst>
                <a:tab pos="1082675" algn="l"/>
              </a:tabLst>
            </a:pPr>
            <a:r>
              <a:rPr lang="en-US" sz="1800" dirty="0">
                <a:latin typeface="+mj-lt"/>
              </a:rPr>
              <a:t>15-418 	Parallel Computing</a:t>
            </a:r>
          </a:p>
          <a:p>
            <a:pPr marL="285750" indent="-285750" algn="l">
              <a:buFont typeface="Arial" panose="020B0604020202020204" pitchFamily="34" charset="0"/>
              <a:buChar char="•"/>
              <a:tabLst>
                <a:tab pos="1082675" algn="l"/>
              </a:tabLst>
            </a:pPr>
            <a:r>
              <a:rPr lang="en-US" sz="1800" dirty="0">
                <a:latin typeface="+mj-lt"/>
              </a:rPr>
              <a:t>15-440	Distributed Systems</a:t>
            </a:r>
          </a:p>
          <a:p>
            <a:pPr marL="285750" indent="-285750" algn="l">
              <a:buFont typeface="Arial" panose="020B0604020202020204" pitchFamily="34" charset="0"/>
              <a:buChar char="•"/>
              <a:tabLst>
                <a:tab pos="1082675" algn="l"/>
              </a:tabLst>
            </a:pPr>
            <a:r>
              <a:rPr lang="en-US" sz="1800" dirty="0">
                <a:latin typeface="+mj-lt"/>
              </a:rPr>
              <a:t>15-441	Computer Networks</a:t>
            </a:r>
          </a:p>
          <a:p>
            <a:pPr marL="285750" indent="-285750" algn="l">
              <a:buFont typeface="Arial" panose="020B0604020202020204" pitchFamily="34" charset="0"/>
              <a:buChar char="•"/>
              <a:tabLst>
                <a:tab pos="1082675" algn="l"/>
              </a:tabLst>
            </a:pPr>
            <a:r>
              <a:rPr lang="en-US" sz="1800" dirty="0">
                <a:latin typeface="+mj-lt"/>
              </a:rPr>
              <a:t>15-445	Database Systems</a:t>
            </a:r>
          </a:p>
        </p:txBody>
      </p:sp>
      <p:sp>
        <p:nvSpPr>
          <p:cNvPr id="37" name="TextBox 36">
            <a:extLst>
              <a:ext uri="{FF2B5EF4-FFF2-40B4-BE49-F238E27FC236}">
                <a16:creationId xmlns:a16="http://schemas.microsoft.com/office/drawing/2014/main" id="{F3DD7260-962A-D540-8123-480B84356C04}"/>
              </a:ext>
            </a:extLst>
          </p:cNvPr>
          <p:cNvSpPr txBox="1"/>
          <p:nvPr/>
        </p:nvSpPr>
        <p:spPr>
          <a:xfrm>
            <a:off x="4929335" y="3381026"/>
            <a:ext cx="41148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l">
              <a:tabLst>
                <a:tab pos="1082675" algn="l"/>
              </a:tabLst>
            </a:pPr>
            <a:r>
              <a:rPr lang="en-US" sz="1800" dirty="0">
                <a:latin typeface="+mj-lt"/>
              </a:rPr>
              <a:t>ECE Systems</a:t>
            </a:r>
          </a:p>
          <a:p>
            <a:pPr marL="285750" indent="-285750" algn="l">
              <a:buFont typeface="Arial" panose="020B0604020202020204" pitchFamily="34" charset="0"/>
              <a:buChar char="•"/>
              <a:tabLst>
                <a:tab pos="1082675" algn="l"/>
              </a:tabLst>
            </a:pPr>
            <a:r>
              <a:rPr lang="en-US" sz="1800" dirty="0">
                <a:latin typeface="+mj-lt"/>
              </a:rPr>
              <a:t>18-349	Computer Security</a:t>
            </a:r>
          </a:p>
          <a:p>
            <a:pPr marL="285750" indent="-285750" algn="l">
              <a:buFont typeface="Arial" panose="020B0604020202020204" pitchFamily="34" charset="0"/>
              <a:buChar char="•"/>
              <a:tabLst>
                <a:tab pos="1082675" algn="l"/>
              </a:tabLst>
            </a:pPr>
            <a:r>
              <a:rPr lang="en-US" sz="1800" dirty="0">
                <a:latin typeface="+mj-lt"/>
              </a:rPr>
              <a:t>18-349 	Intro to Embedded Systems</a:t>
            </a:r>
          </a:p>
          <a:p>
            <a:pPr marL="285750" indent="-285750" algn="l">
              <a:buFont typeface="Arial" panose="020B0604020202020204" pitchFamily="34" charset="0"/>
              <a:buChar char="•"/>
              <a:tabLst>
                <a:tab pos="1082675" algn="l"/>
              </a:tabLst>
            </a:pPr>
            <a:r>
              <a:rPr lang="en-US" sz="1800" dirty="0">
                <a:latin typeface="+mj-lt"/>
              </a:rPr>
              <a:t>18-441	Computer Networks</a:t>
            </a:r>
          </a:p>
          <a:p>
            <a:pPr marL="285750" indent="-285750" algn="l">
              <a:buFont typeface="Arial" panose="020B0604020202020204" pitchFamily="34" charset="0"/>
              <a:buChar char="•"/>
              <a:tabLst>
                <a:tab pos="1082675" algn="l"/>
              </a:tabLst>
            </a:pPr>
            <a:r>
              <a:rPr lang="en-US" sz="1800" dirty="0">
                <a:latin typeface="+mj-lt"/>
              </a:rPr>
              <a:t>18-447	Computer Architecture</a:t>
            </a:r>
          </a:p>
          <a:p>
            <a:pPr marL="285750" indent="-285750" algn="l">
              <a:buFont typeface="Arial" panose="020B0604020202020204" pitchFamily="34" charset="0"/>
              <a:buChar char="•"/>
              <a:tabLst>
                <a:tab pos="1082675" algn="l"/>
              </a:tabLst>
            </a:pPr>
            <a:r>
              <a:rPr lang="en-US" sz="1800" dirty="0">
                <a:latin typeface="+mj-lt"/>
              </a:rPr>
              <a:t>18-452	Wireless Networking</a:t>
            </a:r>
          </a:p>
          <a:p>
            <a:pPr marL="285750" indent="-285750" algn="l">
              <a:buFont typeface="Arial" panose="020B0604020202020204" pitchFamily="34" charset="0"/>
              <a:buChar char="•"/>
              <a:tabLst>
                <a:tab pos="1082675" algn="l"/>
              </a:tabLst>
            </a:pPr>
            <a:r>
              <a:rPr lang="en-US" sz="1800" dirty="0">
                <a:latin typeface="+mj-lt"/>
              </a:rPr>
              <a:t>18-451	</a:t>
            </a:r>
            <a:r>
              <a:rPr lang="en-US" sz="1800" dirty="0" err="1">
                <a:latin typeface="+mj-lt"/>
              </a:rPr>
              <a:t>Cyberphysical</a:t>
            </a:r>
            <a:r>
              <a:rPr lang="en-US" sz="1800" dirty="0">
                <a:latin typeface="+mj-lt"/>
              </a:rPr>
              <a:t> Systems</a:t>
            </a:r>
          </a:p>
        </p:txBody>
      </p:sp>
      <p:sp>
        <p:nvSpPr>
          <p:cNvPr id="38" name="TextBox 37">
            <a:extLst>
              <a:ext uri="{FF2B5EF4-FFF2-40B4-BE49-F238E27FC236}">
                <a16:creationId xmlns:a16="http://schemas.microsoft.com/office/drawing/2014/main" id="{087DD645-51FE-6F42-BD89-E38B34A74D96}"/>
              </a:ext>
            </a:extLst>
          </p:cNvPr>
          <p:cNvSpPr txBox="1"/>
          <p:nvPr/>
        </p:nvSpPr>
        <p:spPr>
          <a:xfrm>
            <a:off x="4572000" y="5562600"/>
            <a:ext cx="3505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l">
              <a:tabLst>
                <a:tab pos="1082675" algn="l"/>
              </a:tabLst>
            </a:pPr>
            <a:r>
              <a:rPr lang="en-US" sz="1800" dirty="0">
                <a:latin typeface="+mj-lt"/>
              </a:rPr>
              <a:t>CS Graphics</a:t>
            </a:r>
          </a:p>
          <a:p>
            <a:pPr marL="285750" indent="-285750" algn="l">
              <a:buFont typeface="Arial" panose="020B0604020202020204" pitchFamily="34" charset="0"/>
              <a:buChar char="•"/>
              <a:tabLst>
                <a:tab pos="1082675" algn="l"/>
              </a:tabLst>
            </a:pPr>
            <a:r>
              <a:rPr lang="en-US" sz="1800" dirty="0">
                <a:latin typeface="+mj-lt"/>
              </a:rPr>
              <a:t>15-462	Computer Graphics</a:t>
            </a:r>
          </a:p>
          <a:p>
            <a:pPr marL="285750" indent="-285750" algn="l">
              <a:buFont typeface="Arial" panose="020B0604020202020204" pitchFamily="34" charset="0"/>
              <a:buChar char="•"/>
              <a:tabLst>
                <a:tab pos="1082675" algn="l"/>
              </a:tabLst>
            </a:pPr>
            <a:r>
              <a:rPr lang="en-US" sz="1800" dirty="0">
                <a:latin typeface="+mj-lt"/>
              </a:rPr>
              <a:t>15-463	Comp. Photography</a:t>
            </a:r>
          </a:p>
        </p:txBody>
      </p:sp>
      <p:sp>
        <p:nvSpPr>
          <p:cNvPr id="39" name="Line 29">
            <a:extLst>
              <a:ext uri="{FF2B5EF4-FFF2-40B4-BE49-F238E27FC236}">
                <a16:creationId xmlns:a16="http://schemas.microsoft.com/office/drawing/2014/main" id="{CDD00F28-71B2-0C45-B5AC-34D9E02D23C9}"/>
              </a:ext>
            </a:extLst>
          </p:cNvPr>
          <p:cNvSpPr>
            <a:spLocks noChangeShapeType="1"/>
          </p:cNvSpPr>
          <p:nvPr/>
        </p:nvSpPr>
        <p:spPr bwMode="auto">
          <a:xfrm flipV="1">
            <a:off x="1981199" y="2157923"/>
            <a:ext cx="2641075" cy="1465683"/>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0" name="Line 29">
            <a:extLst>
              <a:ext uri="{FF2B5EF4-FFF2-40B4-BE49-F238E27FC236}">
                <a16:creationId xmlns:a16="http://schemas.microsoft.com/office/drawing/2014/main" id="{0E9ACB34-8200-764E-9A0B-D433F66458A6}"/>
              </a:ext>
            </a:extLst>
          </p:cNvPr>
          <p:cNvSpPr>
            <a:spLocks noChangeShapeType="1"/>
          </p:cNvSpPr>
          <p:nvPr/>
        </p:nvSpPr>
        <p:spPr bwMode="auto">
          <a:xfrm flipH="1" flipV="1">
            <a:off x="4597137" y="2157925"/>
            <a:ext cx="175051" cy="3404674"/>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1" name="Line 29">
            <a:extLst>
              <a:ext uri="{FF2B5EF4-FFF2-40B4-BE49-F238E27FC236}">
                <a16:creationId xmlns:a16="http://schemas.microsoft.com/office/drawing/2014/main" id="{3C7913D0-F0E6-4942-BB2A-9D2A621C2E76}"/>
              </a:ext>
            </a:extLst>
          </p:cNvPr>
          <p:cNvSpPr>
            <a:spLocks noChangeShapeType="1"/>
          </p:cNvSpPr>
          <p:nvPr/>
        </p:nvSpPr>
        <p:spPr bwMode="auto">
          <a:xfrm flipH="1" flipV="1">
            <a:off x="4571999" y="2157925"/>
            <a:ext cx="2362199" cy="12231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29050" y="1662639"/>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213/513</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19219" y="454025"/>
            <a:ext cx="7772400" cy="1470025"/>
          </a:xfrm>
        </p:spPr>
        <p:txBody>
          <a:bodyPr/>
          <a:lstStyle/>
          <a:p>
            <a:pPr algn="ctr"/>
            <a:r>
              <a:rPr lang="en-US" sz="7200" dirty="0"/>
              <a:t>Academic Integrity</a:t>
            </a:r>
          </a:p>
        </p:txBody>
      </p:sp>
      <p:sp>
        <p:nvSpPr>
          <p:cNvPr id="5" name="Text Placeholder 4"/>
          <p:cNvSpPr>
            <a:spLocks noGrp="1"/>
          </p:cNvSpPr>
          <p:nvPr>
            <p:ph type="subTitle" idx="1"/>
          </p:nvPr>
        </p:nvSpPr>
        <p:spPr>
          <a:xfrm>
            <a:off x="1605019" y="2209800"/>
            <a:ext cx="6400800" cy="1752600"/>
          </a:xfrm>
        </p:spPr>
        <p:txBody>
          <a:bodyPr/>
          <a:lstStyle/>
          <a:p>
            <a:pPr algn="l"/>
            <a:r>
              <a:rPr lang="en-US" sz="3200" b="1" dirty="0">
                <a:solidFill>
                  <a:srgbClr val="FF0000"/>
                </a:solidFill>
              </a:rPr>
              <a:t>Please pay close attention, especially if this is your first semester at CMU</a:t>
            </a:r>
          </a:p>
          <a:p>
            <a:pPr algn="l"/>
            <a:endParaRPr lang="en-US" sz="3200" b="1" dirty="0">
              <a:solidFill>
                <a:srgbClr val="FF0000"/>
              </a:solidFill>
            </a:endParaRPr>
          </a:p>
          <a:p>
            <a:pPr algn="l"/>
            <a:r>
              <a:rPr lang="en-US" sz="3200" b="1" dirty="0">
                <a:solidFill>
                  <a:srgbClr val="FF0000"/>
                </a:solidFill>
              </a:rPr>
              <a:t>Carefully review policy:</a:t>
            </a:r>
          </a:p>
          <a:p>
            <a:pPr algn="l"/>
            <a:endParaRPr lang="en-US" sz="3200" dirty="0"/>
          </a:p>
        </p:txBody>
      </p:sp>
      <p:sp>
        <p:nvSpPr>
          <p:cNvPr id="2" name="TextBox 1">
            <a:hlinkClick r:id="rId2"/>
            <a:extLst>
              <a:ext uri="{FF2B5EF4-FFF2-40B4-BE49-F238E27FC236}">
                <a16:creationId xmlns:a16="http://schemas.microsoft.com/office/drawing/2014/main" id="{EF6BB150-4DCA-BB46-A6EC-6AB5D8E09775}"/>
              </a:ext>
            </a:extLst>
          </p:cNvPr>
          <p:cNvSpPr txBox="1"/>
          <p:nvPr/>
        </p:nvSpPr>
        <p:spPr>
          <a:xfrm>
            <a:off x="-78953" y="4343400"/>
            <a:ext cx="9301905" cy="369332"/>
          </a:xfrm>
          <a:prstGeom prst="rect">
            <a:avLst/>
          </a:prstGeom>
          <a:noFill/>
        </p:spPr>
        <p:txBody>
          <a:bodyPr wrap="none" rtlCol="0">
            <a:spAutoFit/>
          </a:bodyPr>
          <a:lstStyle/>
          <a:p>
            <a:r>
              <a:rPr lang="en-US" sz="1800" dirty="0">
                <a:latin typeface="+mn-lt"/>
              </a:rPr>
              <a:t>http://</a:t>
            </a:r>
            <a:r>
              <a:rPr lang="en-US" sz="1800" dirty="0" err="1">
                <a:latin typeface="+mn-lt"/>
              </a:rPr>
              <a:t>www.cs.cmu.edu</a:t>
            </a:r>
            <a:r>
              <a:rPr lang="en-US" sz="1800" dirty="0">
                <a:latin typeface="+mn-lt"/>
              </a:rPr>
              <a:t>/</a:t>
            </a:r>
            <a:r>
              <a:rPr lang="en-US" sz="1800" dirty="0" err="1">
                <a:latin typeface="+mn-lt"/>
              </a:rPr>
              <a:t>afs</a:t>
            </a:r>
            <a:r>
              <a:rPr lang="en-US" sz="1800" dirty="0">
                <a:latin typeface="+mn-lt"/>
              </a:rPr>
              <a:t>/</a:t>
            </a:r>
            <a:r>
              <a:rPr lang="en-US" sz="1800" dirty="0" err="1">
                <a:latin typeface="+mn-lt"/>
              </a:rPr>
              <a:t>cs.cmu.edu</a:t>
            </a:r>
            <a:r>
              <a:rPr lang="en-US" sz="1800" dirty="0">
                <a:latin typeface="+mn-lt"/>
              </a:rPr>
              <a:t>/academic/class/15213-f18/www/</a:t>
            </a:r>
            <a:r>
              <a:rPr lang="en-US" sz="1800" dirty="0" err="1">
                <a:latin typeface="+mn-lt"/>
              </a:rPr>
              <a:t>academicintegrity.html</a:t>
            </a:r>
            <a:endParaRPr lang="en-US" sz="1800" dirty="0">
              <a:latin typeface="+mn-lt"/>
            </a:endParaRPr>
          </a:p>
        </p:txBody>
      </p:sp>
    </p:spTree>
    <p:extLst>
      <p:ext uri="{BB962C8B-B14F-4D97-AF65-F5344CB8AC3E}">
        <p14:creationId xmlns:p14="http://schemas.microsoft.com/office/powerpoint/2010/main" val="40739802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use of information</a:t>
            </a:r>
          </a:p>
          <a:p>
            <a:pPr lvl="1"/>
            <a:r>
              <a:rPr lang="en-US" dirty="0"/>
              <a:t>Borrowing code: by copying, retyping, </a:t>
            </a:r>
            <a:r>
              <a:rPr lang="en-US" b="1" dirty="0"/>
              <a:t>looking at</a:t>
            </a:r>
            <a:r>
              <a:rPr lang="en-US" dirty="0"/>
              <a:t> a file</a:t>
            </a:r>
          </a:p>
          <a:p>
            <a:pPr lvl="1"/>
            <a:r>
              <a:rPr lang="en-US" dirty="0"/>
              <a:t>Describing: verbal description of code from one person to another.</a:t>
            </a:r>
          </a:p>
          <a:p>
            <a:pPr lvl="1"/>
            <a:r>
              <a:rPr lang="en-US" dirty="0"/>
              <a:t>Searching the Web for solutions</a:t>
            </a:r>
          </a:p>
          <a:p>
            <a:pPr lvl="1"/>
            <a:r>
              <a:rPr lang="en-US" dirty="0"/>
              <a:t>Copying code from a previous course or online solution</a:t>
            </a:r>
          </a:p>
          <a:p>
            <a:pPr lvl="1"/>
            <a:r>
              <a:rPr lang="en-US" dirty="0"/>
              <a:t>Reusing your code from a previous semester (here or elsewhere)</a:t>
            </a:r>
          </a:p>
          <a:p>
            <a:pPr lvl="2"/>
            <a:r>
              <a:rPr lang="en-US" dirty="0"/>
              <a:t>Arrange meeting with instructor before reusing your old solutions</a:t>
            </a:r>
          </a:p>
        </p:txBody>
      </p:sp>
    </p:spTree>
    <p:extLst>
      <p:ext uri="{BB962C8B-B14F-4D97-AF65-F5344CB8AC3E}">
        <p14:creationId xmlns:p14="http://schemas.microsoft.com/office/powerpoint/2010/main" val="39678703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 (cont.)</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supplying of information</a:t>
            </a:r>
          </a:p>
          <a:p>
            <a:pPr lvl="1"/>
            <a:r>
              <a:rPr lang="en-US" dirty="0"/>
              <a:t>Providing copy: Giving a copy of a file to someone</a:t>
            </a:r>
          </a:p>
          <a:p>
            <a:pPr lvl="1"/>
            <a:r>
              <a:rPr lang="en-US" dirty="0"/>
              <a:t>Providing access:</a:t>
            </a:r>
          </a:p>
          <a:p>
            <a:pPr lvl="2"/>
            <a:r>
              <a:rPr lang="en-US" dirty="0"/>
              <a:t>Putting material in unprotected directory</a:t>
            </a:r>
          </a:p>
          <a:p>
            <a:pPr lvl="2"/>
            <a:r>
              <a:rPr lang="en-US" dirty="0"/>
              <a:t>Putting material in unprotected code repository (e.g., </a:t>
            </a:r>
            <a:r>
              <a:rPr lang="en-US" dirty="0" err="1"/>
              <a:t>Github</a:t>
            </a:r>
            <a:r>
              <a:rPr lang="en-US" dirty="0"/>
              <a:t>)</a:t>
            </a:r>
          </a:p>
          <a:p>
            <a:pPr lvl="3"/>
            <a:r>
              <a:rPr lang="en-US" dirty="0"/>
              <a:t>Or, letting protections expire</a:t>
            </a:r>
          </a:p>
          <a:p>
            <a:pPr lvl="1"/>
            <a:r>
              <a:rPr lang="en-US" dirty="0"/>
              <a:t>Applies to this term and the future</a:t>
            </a:r>
          </a:p>
          <a:p>
            <a:pPr lvl="2"/>
            <a:r>
              <a:rPr lang="en-US" dirty="0"/>
              <a:t>There is no statute of limitations for academic integrity violations</a:t>
            </a:r>
          </a:p>
          <a:p>
            <a:r>
              <a:rPr lang="en-US" dirty="0"/>
              <a:t>Collaborations beyond high-level, strategic advice</a:t>
            </a:r>
          </a:p>
          <a:p>
            <a:pPr lvl="1"/>
            <a:r>
              <a:rPr lang="en-US" dirty="0"/>
              <a:t>Anything more than block diagram or a few words</a:t>
            </a:r>
          </a:p>
          <a:p>
            <a:pPr lvl="1"/>
            <a:r>
              <a:rPr lang="en-US" dirty="0"/>
              <a:t>Code / pseudo-code is NOT high level</a:t>
            </a:r>
          </a:p>
          <a:p>
            <a:pPr lvl="1"/>
            <a:r>
              <a:rPr lang="en-US" dirty="0"/>
              <a:t>Coaching, arranging blocks of allowed code is NOT high level</a:t>
            </a:r>
          </a:p>
          <a:p>
            <a:pPr lvl="1"/>
            <a:r>
              <a:rPr lang="en-US" dirty="0"/>
              <a:t>Code-level debugging is NOT high level</a:t>
            </a:r>
          </a:p>
        </p:txBody>
      </p:sp>
    </p:spTree>
    <p:extLst>
      <p:ext uri="{BB962C8B-B14F-4D97-AF65-F5344CB8AC3E}">
        <p14:creationId xmlns:p14="http://schemas.microsoft.com/office/powerpoint/2010/main" val="19188232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NOT cheating?</a:t>
            </a:r>
          </a:p>
          <a:p>
            <a:pPr lvl="1"/>
            <a:r>
              <a:rPr lang="en-US" dirty="0"/>
              <a:t>Explaining how to use systems or tools</a:t>
            </a:r>
          </a:p>
          <a:p>
            <a:pPr lvl="1"/>
            <a:r>
              <a:rPr lang="en-US" dirty="0"/>
              <a:t>Helping others with </a:t>
            </a:r>
            <a:r>
              <a:rPr lang="en-US" i="1" dirty="0"/>
              <a:t>high-level </a:t>
            </a:r>
            <a:r>
              <a:rPr lang="en-US" dirty="0"/>
              <a:t>design issues</a:t>
            </a:r>
          </a:p>
          <a:p>
            <a:pPr lvl="2"/>
            <a:r>
              <a:rPr lang="en-US" dirty="0"/>
              <a:t>High means very high</a:t>
            </a:r>
          </a:p>
          <a:p>
            <a:pPr lvl="1"/>
            <a:r>
              <a:rPr lang="en-US" dirty="0"/>
              <a:t>Using code supplied by us</a:t>
            </a:r>
          </a:p>
          <a:p>
            <a:pPr lvl="2"/>
            <a:r>
              <a:rPr lang="en-US" dirty="0"/>
              <a:t>Starter code, class examples</a:t>
            </a:r>
          </a:p>
          <a:p>
            <a:pPr lvl="1"/>
            <a:r>
              <a:rPr lang="en-US" dirty="0"/>
              <a:t>Using code from the CS:APP web site</a:t>
            </a:r>
          </a:p>
          <a:p>
            <a:r>
              <a:rPr lang="en-US" dirty="0"/>
              <a:t>Attribution Requirements</a:t>
            </a:r>
          </a:p>
          <a:p>
            <a:pPr lvl="1"/>
            <a:r>
              <a:rPr lang="en-US" dirty="0"/>
              <a:t>Starter code: No</a:t>
            </a:r>
          </a:p>
          <a:p>
            <a:pPr lvl="1"/>
            <a:r>
              <a:rPr lang="en-US" dirty="0"/>
              <a:t>Other allowed code (course, CS:APP): Yes</a:t>
            </a:r>
          </a:p>
          <a:p>
            <a:pPr lvl="1"/>
            <a:r>
              <a:rPr lang="en-US" dirty="0"/>
              <a:t>Indicate source, beginning and end</a:t>
            </a:r>
          </a:p>
        </p:txBody>
      </p:sp>
    </p:spTree>
    <p:extLst>
      <p:ext uri="{BB962C8B-B14F-4D97-AF65-F5344CB8AC3E}">
        <p14:creationId xmlns:p14="http://schemas.microsoft.com/office/powerpoint/2010/main" val="11078130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8382000" cy="5435600"/>
          </a:xfrm>
        </p:spPr>
        <p:txBody>
          <a:bodyPr>
            <a:normAutofit fontScale="85000" lnSpcReduction="20000"/>
          </a:bodyPr>
          <a:lstStyle/>
          <a:p>
            <a:r>
              <a:rPr lang="en-US" dirty="0"/>
              <a:t>Penalty for cheating:</a:t>
            </a:r>
          </a:p>
          <a:p>
            <a:pPr lvl="1"/>
            <a:r>
              <a:rPr lang="en-US" dirty="0"/>
              <a:t>Best case: -100% for assignment</a:t>
            </a:r>
          </a:p>
          <a:p>
            <a:pPr lvl="2"/>
            <a:r>
              <a:rPr lang="en-US" dirty="0"/>
              <a:t>You would be better off to turn in nothing</a:t>
            </a:r>
          </a:p>
          <a:p>
            <a:pPr lvl="1"/>
            <a:r>
              <a:rPr lang="en-US" dirty="0"/>
              <a:t>Worst case: Removal from course with failing grade</a:t>
            </a:r>
          </a:p>
          <a:p>
            <a:pPr lvl="2"/>
            <a:r>
              <a:rPr lang="en-US" dirty="0"/>
              <a:t>This is the default</a:t>
            </a:r>
          </a:p>
          <a:p>
            <a:pPr lvl="1"/>
            <a:r>
              <a:rPr lang="en-US" dirty="0"/>
              <a:t>Permanent mark on your record</a:t>
            </a:r>
          </a:p>
          <a:p>
            <a:pPr lvl="1"/>
            <a:r>
              <a:rPr lang="en-US" dirty="0"/>
              <a:t>Loss of respect by you, the instructors and your colleagues</a:t>
            </a:r>
          </a:p>
          <a:p>
            <a:pPr lvl="1"/>
            <a:r>
              <a:rPr lang="en-US" dirty="0"/>
              <a:t>If you do cheat – come clean asap!</a:t>
            </a:r>
          </a:p>
          <a:p>
            <a:endParaRPr lang="en-US" dirty="0"/>
          </a:p>
          <a:p>
            <a:r>
              <a:rPr lang="en-US" dirty="0"/>
              <a:t>Detection of cheating:</a:t>
            </a:r>
          </a:p>
          <a:p>
            <a:pPr lvl="1"/>
            <a:r>
              <a:rPr lang="en-US" dirty="0"/>
              <a:t>We have sophisticated tools for detecting code plagiarism</a:t>
            </a:r>
          </a:p>
          <a:p>
            <a:pPr lvl="1"/>
            <a:r>
              <a:rPr lang="en-US" dirty="0"/>
              <a:t>In Fall 2015, 20 students were caught cheating and failed the course. </a:t>
            </a:r>
          </a:p>
          <a:p>
            <a:pPr lvl="2"/>
            <a:r>
              <a:rPr lang="en-US" dirty="0"/>
              <a:t>Some were </a:t>
            </a:r>
            <a:r>
              <a:rPr lang="en-US" b="1" dirty="0"/>
              <a:t>expelled</a:t>
            </a:r>
            <a:r>
              <a:rPr lang="en-US" dirty="0"/>
              <a:t> from the University</a:t>
            </a:r>
          </a:p>
          <a:p>
            <a:pPr lvl="1"/>
            <a:r>
              <a:rPr lang="en-US" dirty="0"/>
              <a:t>In January 2016, 11 students were penalized for cheating violations that occurred as far back as Spring 2014.</a:t>
            </a:r>
          </a:p>
          <a:p>
            <a:pPr lvl="1"/>
            <a:endParaRPr lang="en-US" dirty="0"/>
          </a:p>
          <a:p>
            <a:r>
              <a:rPr lang="en-US" dirty="0"/>
              <a:t>Don</a:t>
            </a:r>
            <a:r>
              <a:rPr lang="fr-FR" dirty="0"/>
              <a:t>’</a:t>
            </a:r>
            <a:r>
              <a:rPr lang="en-US" dirty="0"/>
              <a:t>t do it!</a:t>
            </a:r>
          </a:p>
          <a:p>
            <a:pPr lvl="1"/>
            <a:r>
              <a:rPr lang="en-US" dirty="0"/>
              <a:t>Manage your time carefully</a:t>
            </a:r>
          </a:p>
          <a:p>
            <a:pPr lvl="1"/>
            <a:r>
              <a:rPr lang="en-US" dirty="0"/>
              <a:t>Ask the staff for help when you get stuck</a:t>
            </a:r>
          </a:p>
          <a:p>
            <a:pPr marL="0" indent="0">
              <a:buNone/>
            </a:pPr>
            <a:endParaRPr lang="en-US" dirty="0"/>
          </a:p>
        </p:txBody>
      </p:sp>
    </p:spTree>
    <p:extLst>
      <p:ext uri="{BB962C8B-B14F-4D97-AF65-F5344CB8AC3E}">
        <p14:creationId xmlns:p14="http://schemas.microsoft.com/office/powerpoint/2010/main" val="37871301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Concrete Examples:</a:t>
            </a:r>
          </a:p>
        </p:txBody>
      </p:sp>
      <p:sp>
        <p:nvSpPr>
          <p:cNvPr id="3" name="Content Placeholder 2"/>
          <p:cNvSpPr>
            <a:spLocks noGrp="1"/>
          </p:cNvSpPr>
          <p:nvPr>
            <p:ph idx="1"/>
          </p:nvPr>
        </p:nvSpPr>
        <p:spPr>
          <a:xfrm>
            <a:off x="381000" y="1066800"/>
            <a:ext cx="8382000" cy="5435600"/>
          </a:xfrm>
        </p:spPr>
        <p:txBody>
          <a:bodyPr/>
          <a:lstStyle/>
          <a:p>
            <a:r>
              <a:rPr lang="en-US" dirty="0"/>
              <a:t>This is Cheating:</a:t>
            </a:r>
          </a:p>
          <a:p>
            <a:pPr lvl="1"/>
            <a:r>
              <a:rPr lang="en-US" dirty="0"/>
              <a:t>Searching the internet with the phrase 15-213, 15213, 213, 18213, </a:t>
            </a:r>
            <a:r>
              <a:rPr lang="en-US" dirty="0" err="1"/>
              <a:t>malloclab</a:t>
            </a:r>
            <a:r>
              <a:rPr lang="en-US" dirty="0"/>
              <a:t>, etc.</a:t>
            </a:r>
          </a:p>
          <a:p>
            <a:pPr lvl="2"/>
            <a:r>
              <a:rPr lang="en-US" dirty="0"/>
              <a:t>That’s right, just entering it in a search engine</a:t>
            </a:r>
          </a:p>
          <a:p>
            <a:pPr lvl="1"/>
            <a:r>
              <a:rPr lang="en-US" dirty="0"/>
              <a:t>Looking at someone’s code on the computer next to yours</a:t>
            </a:r>
          </a:p>
          <a:p>
            <a:pPr lvl="1"/>
            <a:r>
              <a:rPr lang="en-US" dirty="0"/>
              <a:t>Giving your code to someone else, now or in the future</a:t>
            </a:r>
          </a:p>
          <a:p>
            <a:pPr lvl="1"/>
            <a:r>
              <a:rPr lang="en-US" dirty="0"/>
              <a:t>Posting your code in a publicly accessible place on the Internet, now or in the future</a:t>
            </a:r>
          </a:p>
          <a:p>
            <a:pPr lvl="1"/>
            <a:r>
              <a:rPr lang="en-US" dirty="0"/>
              <a:t>Hacking the course infrastructure</a:t>
            </a:r>
          </a:p>
          <a:p>
            <a:r>
              <a:rPr lang="en-US" dirty="0"/>
              <a:t>This is OK (and encouraged):</a:t>
            </a:r>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(but not with your code) </a:t>
            </a:r>
          </a:p>
          <a:p>
            <a:pPr lvl="1"/>
            <a:r>
              <a:rPr lang="en-US" dirty="0"/>
              <a:t>Asking a TA or course instructor for help, showing them your code, …</a:t>
            </a:r>
          </a:p>
          <a:p>
            <a:pPr lvl="1"/>
            <a:r>
              <a:rPr lang="en-US" dirty="0"/>
              <a:t>Using code examples from book (with attribution)</a:t>
            </a:r>
          </a:p>
          <a:p>
            <a:pPr lvl="1"/>
            <a:r>
              <a:rPr lang="en-US" dirty="0"/>
              <a:t>Talking about a (high-level) approach to the lab with a classmate</a:t>
            </a:r>
          </a:p>
        </p:txBody>
      </p:sp>
    </p:spTree>
    <p:extLst>
      <p:ext uri="{BB962C8B-B14F-4D97-AF65-F5344CB8AC3E}">
        <p14:creationId xmlns:p14="http://schemas.microsoft.com/office/powerpoint/2010/main" val="40942074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p>
          <a:p>
            <a:r>
              <a:rPr lang="en-US" sz="2000" dirty="0"/>
              <a:t>The course staff run checking tools that compare all submitted solutions to the solutions from this and other semesters, along with ones that are on the Web.</a:t>
            </a:r>
          </a:p>
          <a:p>
            <a:pPr lvl="1"/>
            <a:r>
              <a:rPr lang="en-US" sz="1800" dirty="0"/>
              <a:t>Remember: We are as good at web searching as you are</a:t>
            </a:r>
          </a:p>
          <a:p>
            <a:r>
              <a:rPr lang="en-US" sz="2000" dirty="0"/>
              <a:t>Meanwhile, Fred has had an uneasy feeling: Will I get away with it?  Why does my conscience bother me?</a:t>
            </a:r>
          </a:p>
          <a:p>
            <a:r>
              <a:rPr lang="en-US" sz="2000" dirty="0"/>
              <a:t>Fred gets email from an instructor: “Please see me tomorrow at 9:30 am.”</a:t>
            </a:r>
          </a:p>
          <a:p>
            <a:pPr lvl="1"/>
            <a:r>
              <a:rPr lang="en-US" dirty="0"/>
              <a:t>Fred does not sleep well that night</a:t>
            </a:r>
          </a:p>
        </p:txBody>
      </p:sp>
    </p:spTree>
    <p:extLst>
      <p:ext uri="{BB962C8B-B14F-4D97-AF65-F5344CB8AC3E}">
        <p14:creationId xmlns:p14="http://schemas.microsoft.com/office/powerpoint/2010/main" val="317789880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 (cont.)</a:t>
            </a:r>
          </a:p>
        </p:txBody>
      </p:sp>
      <p:sp>
        <p:nvSpPr>
          <p:cNvPr id="3" name="Content Placeholder 2"/>
          <p:cNvSpPr>
            <a:spLocks noGrp="1"/>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p>
          <a:p>
            <a:r>
              <a:rPr lang="en-US" sz="2000" dirty="0"/>
              <a:t>At the meeting:</a:t>
            </a:r>
          </a:p>
          <a:p>
            <a:pPr lvl="1"/>
            <a:r>
              <a:rPr lang="en-US" sz="1800" dirty="0"/>
              <a:t>Instructor: “Explain why your code looks so much like the code on </a:t>
            </a:r>
            <a:r>
              <a:rPr lang="en-US" sz="1800" dirty="0" err="1"/>
              <a:t>Github</a:t>
            </a:r>
            <a:r>
              <a:rPr lang="en-US" sz="1800" dirty="0"/>
              <a:t>.”</a:t>
            </a:r>
          </a:p>
          <a:p>
            <a:pPr lvl="1"/>
            <a:r>
              <a:rPr lang="en-US" sz="1800" dirty="0"/>
              <a:t>Fred: “Gee, I don’t know.  I guess all solutions look pretty much alike.”</a:t>
            </a:r>
          </a:p>
          <a:p>
            <a:pPr lvl="1"/>
            <a:r>
              <a:rPr lang="en-US" sz="1800" dirty="0"/>
              <a:t>Instructor: “I don’t believe you.  I am going to file an academic integrity violation.”</a:t>
            </a:r>
          </a:p>
          <a:p>
            <a:pPr lvl="2"/>
            <a:r>
              <a:rPr lang="en-US" sz="1800" dirty="0"/>
              <a:t>Fred will have the right to appeal, but the instructor does not need him to admit his guilt in order to penalize him.</a:t>
            </a:r>
          </a:p>
          <a:p>
            <a:r>
              <a:rPr lang="en-US" sz="2200" dirty="0"/>
              <a:t>Consequences</a:t>
            </a:r>
          </a:p>
          <a:p>
            <a:pPr lvl="1"/>
            <a:r>
              <a:rPr lang="en-US" sz="1800" dirty="0"/>
              <a:t>Fred may (most likely) will be given a failing grade for the course</a:t>
            </a:r>
          </a:p>
          <a:p>
            <a:pPr lvl="1"/>
            <a:r>
              <a:rPr lang="en-US" sz="1800" dirty="0"/>
              <a:t>Fred will be reported to the university</a:t>
            </a:r>
          </a:p>
          <a:p>
            <a:pPr lvl="1"/>
            <a:r>
              <a:rPr lang="en-US" sz="1800" dirty="0"/>
              <a:t>A second AIV will lead to a disciplinary hearing</a:t>
            </a:r>
          </a:p>
          <a:p>
            <a:pPr lvl="1"/>
            <a:r>
              <a:rPr lang="en-US" sz="1800" dirty="0"/>
              <a:t>Fred will go through the rest of his life carrying a burden of shame</a:t>
            </a:r>
          </a:p>
          <a:p>
            <a:pPr lvl="1"/>
            <a:r>
              <a:rPr lang="en-US" sz="1800" dirty="0"/>
              <a:t>The instructor will experience a combination of betrayal and distress</a:t>
            </a:r>
          </a:p>
        </p:txBody>
      </p:sp>
    </p:spTree>
    <p:extLst>
      <p:ext uri="{BB962C8B-B14F-4D97-AF65-F5344CB8AC3E}">
        <p14:creationId xmlns:p14="http://schemas.microsoft.com/office/powerpoint/2010/main" val="81053307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B2A4-FA57-3941-802D-1A2737E59F06}"/>
              </a:ext>
            </a:extLst>
          </p:cNvPr>
          <p:cNvSpPr>
            <a:spLocks noGrp="1"/>
          </p:cNvSpPr>
          <p:nvPr>
            <p:ph type="title"/>
          </p:nvPr>
        </p:nvSpPr>
        <p:spPr/>
        <p:txBody>
          <a:bodyPr/>
          <a:lstStyle/>
          <a:p>
            <a:r>
              <a:rPr lang="en-US" dirty="0"/>
              <a:t>Why It’s a Big Deal</a:t>
            </a:r>
          </a:p>
        </p:txBody>
      </p:sp>
      <p:sp>
        <p:nvSpPr>
          <p:cNvPr id="3" name="Content Placeholder 2">
            <a:extLst>
              <a:ext uri="{FF2B5EF4-FFF2-40B4-BE49-F238E27FC236}">
                <a16:creationId xmlns:a16="http://schemas.microsoft.com/office/drawing/2014/main" id="{B6EB68C6-4A30-A244-AC3E-A7F968CFB462}"/>
              </a:ext>
            </a:extLst>
          </p:cNvPr>
          <p:cNvSpPr>
            <a:spLocks noGrp="1"/>
          </p:cNvSpPr>
          <p:nvPr>
            <p:ph idx="1"/>
          </p:nvPr>
        </p:nvSpPr>
        <p:spPr/>
        <p:txBody>
          <a:bodyPr/>
          <a:lstStyle/>
          <a:p>
            <a:r>
              <a:rPr lang="en-US" dirty="0"/>
              <a:t>This material is best learned by doing</a:t>
            </a:r>
          </a:p>
          <a:p>
            <a:pPr lvl="1"/>
            <a:r>
              <a:rPr lang="en-US" dirty="0"/>
              <a:t>Even though that can, at times, be difficult and frustrating</a:t>
            </a:r>
          </a:p>
          <a:p>
            <a:pPr lvl="1"/>
            <a:r>
              <a:rPr lang="en-US" dirty="0"/>
              <a:t>Starting with a copy of a program and then tweaking it is very different from writing from scratch</a:t>
            </a:r>
          </a:p>
          <a:p>
            <a:pPr lvl="2"/>
            <a:r>
              <a:rPr lang="en-US" dirty="0"/>
              <a:t>Planning, designing, organizing a program are important skills</a:t>
            </a:r>
          </a:p>
          <a:p>
            <a:r>
              <a:rPr lang="en-US" dirty="0"/>
              <a:t>We are the gateway to other system courses</a:t>
            </a:r>
          </a:p>
          <a:p>
            <a:pPr lvl="1"/>
            <a:r>
              <a:rPr lang="en-US" dirty="0"/>
              <a:t>Want to make sure everyone completing the course has mastered the material</a:t>
            </a:r>
          </a:p>
          <a:p>
            <a:r>
              <a:rPr lang="en-US" dirty="0"/>
              <a:t>Industry appreciates the value of this course</a:t>
            </a:r>
          </a:p>
          <a:p>
            <a:pPr lvl="1"/>
            <a:r>
              <a:rPr lang="en-US" dirty="0"/>
              <a:t>We want to make sure anyone claiming to have taken the course is prepared for the real world</a:t>
            </a:r>
          </a:p>
          <a:p>
            <a:r>
              <a:rPr lang="en-US" dirty="0"/>
              <a:t>Working in Teams and Collaboration is an Important Skill</a:t>
            </a:r>
          </a:p>
          <a:p>
            <a:pPr lvl="1"/>
            <a:r>
              <a:rPr lang="en-US" dirty="0"/>
              <a:t>But only if team members have solid foundations</a:t>
            </a:r>
          </a:p>
          <a:p>
            <a:pPr lvl="1"/>
            <a:r>
              <a:rPr lang="en-US" dirty="0"/>
              <a:t>This course is about foundations, not teamwork</a:t>
            </a:r>
          </a:p>
        </p:txBody>
      </p:sp>
    </p:spTree>
    <p:extLst>
      <p:ext uri="{BB962C8B-B14F-4D97-AF65-F5344CB8AC3E}">
        <p14:creationId xmlns:p14="http://schemas.microsoft.com/office/powerpoint/2010/main" val="196867126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p:txBody>
          <a:bodyPr/>
          <a:lstStyle/>
          <a:p>
            <a:r>
              <a:rPr lang="en-US" dirty="0"/>
              <a:t>Big Picture</a:t>
            </a:r>
          </a:p>
          <a:p>
            <a:pPr lvl="1"/>
            <a:r>
              <a:rPr lang="en-US" dirty="0"/>
              <a:t>Course theme</a:t>
            </a:r>
          </a:p>
          <a:p>
            <a:pPr lvl="1"/>
            <a:r>
              <a:rPr lang="en-US" dirty="0"/>
              <a:t>Five realities</a:t>
            </a:r>
          </a:p>
          <a:p>
            <a:pPr lvl="1"/>
            <a:r>
              <a:rPr lang="en-US" dirty="0"/>
              <a:t>How the course fits into the CS/ECE/INI curriculum</a:t>
            </a:r>
          </a:p>
          <a:p>
            <a:r>
              <a:rPr lang="en-US" dirty="0"/>
              <a:t>Academic integrity</a:t>
            </a:r>
          </a:p>
          <a:p>
            <a:r>
              <a:rPr lang="en-US" dirty="0"/>
              <a:t>Logistics and Policies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We will be using </a:t>
            </a:r>
            <a:r>
              <a:rPr lang="en-US" dirty="0" err="1"/>
              <a:t>Github</a:t>
            </a:r>
            <a:r>
              <a:rPr lang="en-US" dirty="0"/>
              <a:t> Education</a:t>
            </a:r>
          </a:p>
          <a:p>
            <a:pPr lvl="1"/>
            <a:r>
              <a:rPr lang="en-US" dirty="0"/>
              <a:t>Assignment distribution</a:t>
            </a:r>
          </a:p>
          <a:p>
            <a:pPr lvl="1"/>
            <a:r>
              <a:rPr lang="en-US" dirty="0"/>
              <a:t>Your workspace</a:t>
            </a:r>
          </a:p>
          <a:p>
            <a:pPr lvl="2"/>
            <a:r>
              <a:rPr lang="en-US" dirty="0"/>
              <a:t>Use your course account, rather than a personal </a:t>
            </a:r>
            <a:r>
              <a:rPr lang="en-US" dirty="0" err="1"/>
              <a:t>Github</a:t>
            </a:r>
            <a:r>
              <a:rPr lang="en-US" dirty="0"/>
              <a:t> account</a:t>
            </a:r>
          </a:p>
          <a:p>
            <a:r>
              <a:rPr lang="en-US" dirty="0"/>
              <a:t>Use as you should a version server</a:t>
            </a:r>
          </a:p>
          <a:p>
            <a:pPr lvl="1"/>
            <a:r>
              <a:rPr lang="en-US" dirty="0"/>
              <a:t>Commit early and often</a:t>
            </a:r>
          </a:p>
          <a:p>
            <a:pPr lvl="1"/>
            <a:r>
              <a:rPr lang="en-US" dirty="0"/>
              <a:t>Document your commits</a:t>
            </a:r>
          </a:p>
          <a:p>
            <a:pPr lvl="1"/>
            <a:r>
              <a:rPr lang="en-US" dirty="0"/>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213109500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B7E-DEE3-934E-9894-00B1DEC74E17}"/>
              </a:ext>
            </a:extLst>
          </p:cNvPr>
          <p:cNvSpPr>
            <a:spLocks noGrp="1"/>
          </p:cNvSpPr>
          <p:nvPr>
            <p:ph type="title"/>
          </p:nvPr>
        </p:nvSpPr>
        <p:spPr/>
        <p:txBody>
          <a:bodyPr/>
          <a:lstStyle/>
          <a:p>
            <a:r>
              <a:rPr lang="en-US" dirty="0"/>
              <a:t>How to Avoid AIVs</a:t>
            </a:r>
          </a:p>
        </p:txBody>
      </p:sp>
      <p:sp>
        <p:nvSpPr>
          <p:cNvPr id="3" name="Content Placeholder 2">
            <a:extLst>
              <a:ext uri="{FF2B5EF4-FFF2-40B4-BE49-F238E27FC236}">
                <a16:creationId xmlns:a16="http://schemas.microsoft.com/office/drawing/2014/main" id="{593299D7-4E45-4748-BB02-BD7BA354AA68}"/>
              </a:ext>
            </a:extLst>
          </p:cNvPr>
          <p:cNvSpPr>
            <a:spLocks noGrp="1"/>
          </p:cNvSpPr>
          <p:nvPr>
            <p:ph idx="1"/>
          </p:nvPr>
        </p:nvSpPr>
        <p:spPr/>
        <p:txBody>
          <a:bodyPr/>
          <a:lstStyle/>
          <a:p>
            <a:r>
              <a:rPr lang="en-US" dirty="0"/>
              <a:t>Start early</a:t>
            </a:r>
          </a:p>
          <a:p>
            <a:r>
              <a:rPr lang="en-US" dirty="0"/>
              <a:t>Don’t rely on marathon programming sessions</a:t>
            </a:r>
          </a:p>
          <a:p>
            <a:pPr lvl="1"/>
            <a:r>
              <a:rPr lang="en-US" dirty="0"/>
              <a:t>Your brain works better in small bursts of activity</a:t>
            </a:r>
          </a:p>
          <a:p>
            <a:pPr lvl="1"/>
            <a:r>
              <a:rPr lang="en-US" dirty="0"/>
              <a:t>Ideas / solutions will come to mind while you’re doing other things</a:t>
            </a:r>
          </a:p>
          <a:p>
            <a:r>
              <a:rPr lang="en-US" dirty="0"/>
              <a:t>Plan for stumbling blocks</a:t>
            </a:r>
          </a:p>
          <a:p>
            <a:pPr lvl="1"/>
            <a:r>
              <a:rPr lang="en-US" dirty="0"/>
              <a:t>Assignment is harder than you expected</a:t>
            </a:r>
          </a:p>
          <a:p>
            <a:pPr lvl="1"/>
            <a:r>
              <a:rPr lang="en-US" dirty="0"/>
              <a:t>Code doesn’t work</a:t>
            </a:r>
          </a:p>
          <a:p>
            <a:pPr lvl="1"/>
            <a:r>
              <a:rPr lang="en-US" dirty="0"/>
              <a:t>Bugs hard to track down</a:t>
            </a:r>
          </a:p>
          <a:p>
            <a:pPr lvl="1"/>
            <a:r>
              <a:rPr lang="en-US" dirty="0"/>
              <a:t>Life gets in the way</a:t>
            </a:r>
          </a:p>
          <a:p>
            <a:pPr lvl="2"/>
            <a:r>
              <a:rPr lang="en-US" dirty="0"/>
              <a:t>Minor health issues</a:t>
            </a:r>
          </a:p>
          <a:p>
            <a:pPr lvl="2"/>
            <a:r>
              <a:rPr lang="en-US" dirty="0"/>
              <a:t>Unanticipated events</a:t>
            </a:r>
          </a:p>
          <a:p>
            <a:pPr lvl="1"/>
            <a:endParaRPr lang="en-US" dirty="0"/>
          </a:p>
          <a:p>
            <a:pPr lvl="1"/>
            <a:endParaRPr lang="en-US" dirty="0"/>
          </a:p>
        </p:txBody>
      </p:sp>
    </p:spTree>
    <p:extLst>
      <p:ext uri="{BB962C8B-B14F-4D97-AF65-F5344CB8AC3E}">
        <p14:creationId xmlns:p14="http://schemas.microsoft.com/office/powerpoint/2010/main" val="20655968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Logistics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58846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Instructors</a:t>
            </a:r>
          </a:p>
        </p:txBody>
      </p:sp>
      <p:sp>
        <p:nvSpPr>
          <p:cNvPr id="12" name="TextBox 10"/>
          <p:cNvSpPr txBox="1"/>
          <p:nvPr/>
        </p:nvSpPr>
        <p:spPr>
          <a:xfrm>
            <a:off x="1450311" y="3859936"/>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Brian Railing</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82" y="4300536"/>
            <a:ext cx="1660170" cy="1692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2895600" y="1447800"/>
            <a:ext cx="1525684" cy="1917700"/>
          </a:xfrm>
          <a:prstGeom prst="rect">
            <a:avLst/>
          </a:prstGeom>
        </p:spPr>
      </p:pic>
      <p:sp>
        <p:nvSpPr>
          <p:cNvPr id="7" name="TextBox 10"/>
          <p:cNvSpPr txBox="1"/>
          <p:nvPr/>
        </p:nvSpPr>
        <p:spPr>
          <a:xfrm>
            <a:off x="25908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Randy Bryant</a:t>
            </a:r>
          </a:p>
        </p:txBody>
      </p:sp>
      <p:pic>
        <p:nvPicPr>
          <p:cNvPr id="3" name="Picture 2"/>
          <p:cNvPicPr>
            <a:picLocks noChangeAspect="1"/>
          </p:cNvPicPr>
          <p:nvPr/>
        </p:nvPicPr>
        <p:blipFill>
          <a:blip r:embed="rId4"/>
          <a:stretch>
            <a:fillRect/>
          </a:stretch>
        </p:blipFill>
        <p:spPr>
          <a:xfrm>
            <a:off x="5410200" y="1447800"/>
            <a:ext cx="1905000" cy="1905000"/>
          </a:xfrm>
          <a:prstGeom prst="rect">
            <a:avLst/>
          </a:prstGeom>
        </p:spPr>
      </p:pic>
      <p:sp>
        <p:nvSpPr>
          <p:cNvPr id="9" name="TextBox 10"/>
          <p:cNvSpPr txBox="1"/>
          <p:nvPr/>
        </p:nvSpPr>
        <p:spPr>
          <a:xfrm>
            <a:off x="5181600" y="9906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Phil Gibbons</a:t>
            </a:r>
          </a:p>
        </p:txBody>
      </p:sp>
      <p:sp>
        <p:nvSpPr>
          <p:cNvPr id="13" name="TextBox 10"/>
          <p:cNvSpPr txBox="1"/>
          <p:nvPr/>
        </p:nvSpPr>
        <p:spPr>
          <a:xfrm>
            <a:off x="152400" y="18288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15-213/18-213</a:t>
            </a:r>
          </a:p>
        </p:txBody>
      </p:sp>
      <p:sp>
        <p:nvSpPr>
          <p:cNvPr id="14" name="TextBox 10"/>
          <p:cNvSpPr txBox="1"/>
          <p:nvPr/>
        </p:nvSpPr>
        <p:spPr>
          <a:xfrm>
            <a:off x="602363" y="4928353"/>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15-513</a:t>
            </a:r>
          </a:p>
        </p:txBody>
      </p:sp>
      <p:pic>
        <p:nvPicPr>
          <p:cNvPr id="4" name="Picture 3">
            <a:extLst>
              <a:ext uri="{FF2B5EF4-FFF2-40B4-BE49-F238E27FC236}">
                <a16:creationId xmlns:a16="http://schemas.microsoft.com/office/drawing/2014/main" id="{2DB01381-5E99-054B-A45C-186B9113D2AC}"/>
              </a:ext>
            </a:extLst>
          </p:cNvPr>
          <p:cNvPicPr>
            <a:picLocks noChangeAspect="1"/>
          </p:cNvPicPr>
          <p:nvPr/>
        </p:nvPicPr>
        <p:blipFill>
          <a:blip r:embed="rId5"/>
          <a:stretch>
            <a:fillRect/>
          </a:stretch>
        </p:blipFill>
        <p:spPr>
          <a:xfrm>
            <a:off x="5640029" y="4321601"/>
            <a:ext cx="1675171" cy="1675171"/>
          </a:xfrm>
          <a:prstGeom prst="rect">
            <a:avLst/>
          </a:prstGeom>
        </p:spPr>
      </p:pic>
      <p:sp>
        <p:nvSpPr>
          <p:cNvPr id="15" name="TextBox 10">
            <a:extLst>
              <a:ext uri="{FF2B5EF4-FFF2-40B4-BE49-F238E27FC236}">
                <a16:creationId xmlns:a16="http://schemas.microsoft.com/office/drawing/2014/main" id="{3EFC762C-A3F6-D24F-AF5F-714C7657C341}"/>
              </a:ext>
            </a:extLst>
          </p:cNvPr>
          <p:cNvSpPr txBox="1"/>
          <p:nvPr/>
        </p:nvSpPr>
        <p:spPr>
          <a:xfrm>
            <a:off x="4573571" y="4653674"/>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14-513</a:t>
            </a:r>
          </a:p>
        </p:txBody>
      </p:sp>
      <p:sp>
        <p:nvSpPr>
          <p:cNvPr id="16" name="TextBox 10">
            <a:extLst>
              <a:ext uri="{FF2B5EF4-FFF2-40B4-BE49-F238E27FC236}">
                <a16:creationId xmlns:a16="http://schemas.microsoft.com/office/drawing/2014/main" id="{DD25168E-4AFE-D14D-A9B9-8E3DF58299E2}"/>
              </a:ext>
            </a:extLst>
          </p:cNvPr>
          <p:cNvSpPr txBox="1"/>
          <p:nvPr/>
        </p:nvSpPr>
        <p:spPr>
          <a:xfrm>
            <a:off x="5041343" y="3859936"/>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lgn="l"/>
            <a:r>
              <a:rPr lang="en-US" sz="2400" dirty="0"/>
              <a:t>Greg </a:t>
            </a:r>
            <a:r>
              <a:rPr lang="en-US" sz="2400" dirty="0" err="1"/>
              <a:t>Kesden</a:t>
            </a:r>
            <a:endParaRPr lang="en-US" sz="2400"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0722" name="Rectangle 2"/>
          <p:cNvSpPr>
            <a:spLocks/>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15-213/18-213, 14-513, and 15-513</a:t>
            </a:r>
          </a:p>
        </p:txBody>
      </p:sp>
      <p:sp>
        <p:nvSpPr>
          <p:cNvPr id="11" name="Rectangle 4"/>
          <p:cNvSpPr txBox="1">
            <a:spLocks noChangeArrowheads="1"/>
          </p:cNvSpPr>
          <p:nvPr/>
        </p:nvSpPr>
        <p:spPr bwMode="auto">
          <a:xfrm>
            <a:off x="381000" y="10668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15-213/18-213 </a:t>
            </a:r>
          </a:p>
          <a:p>
            <a:pPr lvl="1"/>
            <a:r>
              <a:rPr lang="en-US" sz="1800" dirty="0"/>
              <a:t>Only undergraduates</a:t>
            </a:r>
          </a:p>
          <a:p>
            <a:pPr lvl="1"/>
            <a:r>
              <a:rPr lang="en-US" sz="1800" dirty="0"/>
              <a:t>Live lectures</a:t>
            </a:r>
          </a:p>
          <a:p>
            <a:pPr lvl="2"/>
            <a:r>
              <a:rPr lang="en-US" sz="1800" dirty="0"/>
              <a:t>In-class quizzes via Canvas</a:t>
            </a:r>
          </a:p>
          <a:p>
            <a:pPr lvl="1"/>
            <a:r>
              <a:rPr lang="en-US" sz="1800" dirty="0"/>
              <a:t>Recitations</a:t>
            </a:r>
          </a:p>
          <a:p>
            <a:r>
              <a:rPr lang="en-US" sz="2200" dirty="0"/>
              <a:t>14-513</a:t>
            </a:r>
          </a:p>
          <a:p>
            <a:pPr lvl="1"/>
            <a:r>
              <a:rPr lang="en-US" sz="1800" dirty="0"/>
              <a:t>INI Masters students</a:t>
            </a:r>
          </a:p>
          <a:p>
            <a:pPr lvl="1"/>
            <a:r>
              <a:rPr lang="en-US" sz="1800" dirty="0"/>
              <a:t>Live + live-streamed lectures</a:t>
            </a:r>
          </a:p>
          <a:p>
            <a:r>
              <a:rPr lang="en-US" sz="2000" dirty="0"/>
              <a:t>15-513</a:t>
            </a:r>
          </a:p>
          <a:p>
            <a:pPr lvl="1"/>
            <a:r>
              <a:rPr lang="en-US" sz="1800" dirty="0"/>
              <a:t>Other Masters students</a:t>
            </a:r>
          </a:p>
          <a:p>
            <a:pPr lvl="1"/>
            <a:r>
              <a:rPr lang="en-US" sz="1800" dirty="0"/>
              <a:t>Lectures by video</a:t>
            </a:r>
          </a:p>
          <a:p>
            <a:pPr lvl="2"/>
            <a:r>
              <a:rPr lang="en-US" sz="1800" dirty="0"/>
              <a:t>Welcome to attend live lectures (213 or 14-513) when space is available</a:t>
            </a:r>
          </a:p>
          <a:p>
            <a:pPr lvl="2"/>
            <a:r>
              <a:rPr lang="en-US" sz="1800" dirty="0"/>
              <a:t>Welcome to make use of live-streamed lectures from 14-513</a:t>
            </a:r>
          </a:p>
          <a:p>
            <a:pPr lvl="1"/>
            <a:endParaRPr lang="en-US" sz="1800" dirty="0"/>
          </a:p>
          <a:p>
            <a:r>
              <a:rPr lang="en-US" dirty="0"/>
              <a:t>Everything else is the same for all the courses</a:t>
            </a:r>
          </a:p>
          <a:p>
            <a:pPr lvl="1"/>
            <a:endParaRPr lang="en-US" sz="1800" dirty="0"/>
          </a:p>
        </p:txBody>
      </p:sp>
    </p:spTree>
    <p:extLst>
      <p:ext uri="{BB962C8B-B14F-4D97-AF65-F5344CB8AC3E}">
        <p14:creationId xmlns:p14="http://schemas.microsoft.com/office/powerpoint/2010/main" val="20012165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D543-7860-4C6F-B352-1EAD66F7AB56}"/>
              </a:ext>
            </a:extLst>
          </p:cNvPr>
          <p:cNvSpPr>
            <a:spLocks noGrp="1"/>
          </p:cNvSpPr>
          <p:nvPr>
            <p:ph type="title"/>
          </p:nvPr>
        </p:nvSpPr>
        <p:spPr/>
        <p:txBody>
          <a:bodyPr/>
          <a:lstStyle/>
          <a:p>
            <a:r>
              <a:rPr lang="en-US" dirty="0"/>
              <a:t>Live-Streamed Lecture Availability</a:t>
            </a:r>
          </a:p>
        </p:txBody>
      </p:sp>
      <p:sp>
        <p:nvSpPr>
          <p:cNvPr id="3" name="Content Placeholder 2">
            <a:extLst>
              <a:ext uri="{FF2B5EF4-FFF2-40B4-BE49-F238E27FC236}">
                <a16:creationId xmlns:a16="http://schemas.microsoft.com/office/drawing/2014/main" id="{A6DD56A2-3D7A-4318-8811-CC16FA37E80C}"/>
              </a:ext>
            </a:extLst>
          </p:cNvPr>
          <p:cNvSpPr>
            <a:spLocks noGrp="1"/>
          </p:cNvSpPr>
          <p:nvPr>
            <p:ph idx="1"/>
          </p:nvPr>
        </p:nvSpPr>
        <p:spPr>
          <a:xfrm>
            <a:off x="381000" y="1397000"/>
            <a:ext cx="8382000" cy="5435600"/>
          </a:xfrm>
        </p:spPr>
        <p:txBody>
          <a:bodyPr/>
          <a:lstStyle/>
          <a:p>
            <a:r>
              <a:rPr lang="en-US"/>
              <a:t>Optional virtual </a:t>
            </a:r>
            <a:r>
              <a:rPr lang="en-US" dirty="0"/>
              <a:t>lecture attendance via </a:t>
            </a:r>
            <a:r>
              <a:rPr lang="en-US" dirty="0" err="1"/>
              <a:t>BlueJeans</a:t>
            </a:r>
            <a:endParaRPr lang="en-US" dirty="0"/>
          </a:p>
          <a:p>
            <a:pPr lvl="1"/>
            <a:r>
              <a:rPr lang="en-US" dirty="0"/>
              <a:t>Lecture (T </a:t>
            </a:r>
            <a:r>
              <a:rPr lang="en-US" dirty="0" err="1"/>
              <a:t>Th</a:t>
            </a:r>
            <a:r>
              <a:rPr lang="en-US" dirty="0"/>
              <a:t>): 12:00 – 1:20 pm</a:t>
            </a:r>
          </a:p>
          <a:p>
            <a:pPr lvl="1"/>
            <a:r>
              <a:rPr lang="en-US" dirty="0"/>
              <a:t>Recitation (M): 11:30-12:20, 12:30-1:20, or 1:30-2:20 pm</a:t>
            </a:r>
          </a:p>
          <a:p>
            <a:r>
              <a:rPr lang="en-US" dirty="0"/>
              <a:t>Separate video and slide streams</a:t>
            </a:r>
          </a:p>
          <a:p>
            <a:pPr lvl="1"/>
            <a:r>
              <a:rPr lang="en-US" dirty="0"/>
              <a:t>Can adjust how much real-estate for each</a:t>
            </a:r>
          </a:p>
          <a:p>
            <a:pPr lvl="1"/>
            <a:r>
              <a:rPr lang="en-US" dirty="0"/>
              <a:t>Can ask questions via push-to-talk </a:t>
            </a:r>
          </a:p>
          <a:p>
            <a:pPr lvl="2"/>
            <a:r>
              <a:rPr lang="en-US" dirty="0"/>
              <a:t>Have your video pop up when you do, or just an icon</a:t>
            </a:r>
          </a:p>
          <a:p>
            <a:r>
              <a:rPr lang="en-US" sz="2200" dirty="0"/>
              <a:t>Links</a:t>
            </a:r>
          </a:p>
          <a:p>
            <a:pPr lvl="1"/>
            <a:r>
              <a:rPr lang="en-US" sz="1800" dirty="0"/>
              <a:t>Lecture: https://bluejeans.com/866858530)</a:t>
            </a:r>
          </a:p>
          <a:p>
            <a:pPr lvl="1"/>
            <a:r>
              <a:rPr lang="en-US" sz="1800" dirty="0"/>
              <a:t>Recitation: https://bluejeans.com/356748408</a:t>
            </a:r>
          </a:p>
          <a:p>
            <a:pPr lvl="1"/>
            <a:r>
              <a:rPr lang="en-US" sz="1800" dirty="0"/>
              <a:t>Socrative: https://api.socrative.com/rc/FatLaX     (Will discuss during Lecture 1)</a:t>
            </a:r>
          </a:p>
          <a:p>
            <a:r>
              <a:rPr lang="en-US" dirty="0"/>
              <a:t>Etiquette: Join with audio off and push-to-talk </a:t>
            </a:r>
          </a:p>
          <a:p>
            <a:pPr lvl="1"/>
            <a:r>
              <a:rPr lang="en-US" dirty="0"/>
              <a:t>Joining microphone-on distracts everyone with background noise. </a:t>
            </a:r>
          </a:p>
        </p:txBody>
      </p:sp>
    </p:spTree>
    <p:extLst>
      <p:ext uri="{BB962C8B-B14F-4D97-AF65-F5344CB8AC3E}">
        <p14:creationId xmlns:p14="http://schemas.microsoft.com/office/powerpoint/2010/main" val="32857994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p:txBody>
          <a:bodyPr/>
          <a:lstStyle/>
          <a:p>
            <a:r>
              <a:rPr lang="en-US" dirty="0"/>
              <a:t>Textbooks</a:t>
            </a:r>
          </a:p>
        </p:txBody>
      </p:sp>
      <p:sp>
        <p:nvSpPr>
          <p:cNvPr id="31748" name="Rectangle 4"/>
          <p:cNvSpPr>
            <a:spLocks noGrp="1" noChangeArrowheads="1"/>
          </p:cNvSpPr>
          <p:nvPr>
            <p:ph type="body" idx="1"/>
          </p:nvPr>
        </p:nvSpPr>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t>http://</a:t>
            </a:r>
            <a:r>
              <a:rPr lang="en-US" dirty="0" err="1"/>
              <a:t>csapp.cs.cmu.edu</a:t>
            </a:r>
            <a:endParaRPr lang="en-US" dirty="0"/>
          </a:p>
          <a:p>
            <a:pPr lvl="1"/>
            <a:r>
              <a:rPr lang="en-US" dirty="0"/>
              <a:t>This book really matters for the course!</a:t>
            </a:r>
          </a:p>
          <a:p>
            <a:pPr lvl="2"/>
            <a:r>
              <a:rPr lang="en-US" dirty="0"/>
              <a:t>How to solve labs</a:t>
            </a:r>
          </a:p>
          <a:p>
            <a:pPr lvl="2"/>
            <a:r>
              <a:rPr lang="en-US" dirty="0"/>
              <a:t>Practice problems typical of exam problems</a:t>
            </a:r>
          </a:p>
          <a:p>
            <a:pPr lvl="1"/>
            <a:r>
              <a:rPr lang="en-US" dirty="0"/>
              <a:t>Electronic editions available (</a:t>
            </a:r>
            <a:r>
              <a:rPr lang="en-US" i="1" dirty="0"/>
              <a:t>Don’t get paperback version</a:t>
            </a:r>
            <a:r>
              <a:rPr lang="en-US" dirty="0"/>
              <a:t>!)</a:t>
            </a:r>
          </a:p>
          <a:p>
            <a:pPr lvl="1"/>
            <a:r>
              <a:rPr lang="en-US" dirty="0"/>
              <a:t>On reserve in Sorrells Library</a:t>
            </a:r>
          </a:p>
          <a:p>
            <a:r>
              <a:rPr lang="en-US" dirty="0"/>
              <a:t>Brian Kernighan and Dennis Ritchie, </a:t>
            </a:r>
          </a:p>
          <a:p>
            <a:pPr lvl="1"/>
            <a:r>
              <a:rPr lang="en-US" i="1" dirty="0"/>
              <a:t>The C Programming Language</a:t>
            </a:r>
            <a:r>
              <a:rPr lang="en-US" dirty="0"/>
              <a:t>, Second Edition, Prentice Hall, 1988</a:t>
            </a:r>
          </a:p>
          <a:p>
            <a:pPr lvl="1"/>
            <a:r>
              <a:rPr lang="en-US" dirty="0"/>
              <a:t>Still the best book about C, from the originators</a:t>
            </a:r>
          </a:p>
          <a:p>
            <a:pPr lvl="1"/>
            <a:r>
              <a:rPr lang="en-US" dirty="0"/>
              <a:t>Even though it does not cover more recent extensions of C</a:t>
            </a:r>
          </a:p>
          <a:p>
            <a:pPr lvl="1"/>
            <a:r>
              <a:rPr lang="en-US" dirty="0"/>
              <a:t>On reserve in Sorrells Library</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1000" y="1143000"/>
            <a:ext cx="8382000" cy="5435600"/>
          </a:xfrm>
          <a:ln/>
        </p:spPr>
        <p:txBody>
          <a:bodyPr/>
          <a:lstStyle/>
          <a:p>
            <a:r>
              <a:rPr lang="en-US" dirty="0"/>
              <a:t>Lectures </a:t>
            </a:r>
          </a:p>
          <a:p>
            <a:pPr lvl="1"/>
            <a:r>
              <a:rPr lang="en-US" dirty="0"/>
              <a:t>Higher level concepts</a:t>
            </a:r>
          </a:p>
          <a:p>
            <a:pPr marL="552450" lvl="1"/>
            <a:r>
              <a:rPr lang="en-US" dirty="0"/>
              <a:t>15-213/18-213: Will run in-class quizzes via Canvas</a:t>
            </a:r>
          </a:p>
          <a:p>
            <a:pPr marL="838200" lvl="2"/>
            <a:r>
              <a:rPr lang="en-US" dirty="0"/>
              <a:t>Your performance could tilt you to a higher grade if it’s a borderline case.</a:t>
            </a:r>
          </a:p>
          <a:p>
            <a:r>
              <a:rPr lang="en-US" dirty="0"/>
              <a:t>Labs (8)</a:t>
            </a:r>
          </a:p>
          <a:p>
            <a:pPr marL="552450" lvl="1"/>
            <a:r>
              <a:rPr lang="en-US" dirty="0"/>
              <a:t>The heart of the course</a:t>
            </a:r>
          </a:p>
          <a:p>
            <a:pPr marL="552450" lvl="1"/>
            <a:r>
              <a:rPr lang="en-US" dirty="0"/>
              <a:t>1-2+ weeks each</a:t>
            </a:r>
          </a:p>
          <a:p>
            <a:pPr marL="552450" lvl="1"/>
            <a:r>
              <a:rPr lang="en-US" dirty="0"/>
              <a:t>Provide in-depth understanding of an aspect of systems</a:t>
            </a:r>
          </a:p>
          <a:p>
            <a:pPr marL="552450" lvl="1"/>
            <a:r>
              <a:rPr lang="en-US" dirty="0"/>
              <a:t>Programming and measurement</a:t>
            </a:r>
          </a:p>
          <a:p>
            <a:r>
              <a:rPr lang="en-US" dirty="0"/>
              <a:t>Exams (midterm + final)</a:t>
            </a:r>
          </a:p>
          <a:p>
            <a:pPr marL="552450" lvl="1"/>
            <a:r>
              <a:rPr lang="en-US" dirty="0"/>
              <a:t>Test your understanding of concepts &amp; mathematical principles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3795" name="Rectangle 3"/>
          <p:cNvSpPr>
            <a:spLocks noGrp="1" noChangeArrowheads="1"/>
          </p:cNvSpPr>
          <p:nvPr>
            <p:ph type="title"/>
          </p:nvPr>
        </p:nvSpPr>
        <p:spPr>
          <a:ln/>
        </p:spPr>
        <p:txBody>
          <a:bodyPr/>
          <a:lstStyle/>
          <a:p>
            <a:pPr marL="119063" indent="-119063"/>
            <a:r>
              <a:rPr lang="en-US" dirty="0"/>
              <a:t>Getting Help	</a:t>
            </a:r>
          </a:p>
        </p:txBody>
      </p:sp>
      <p:sp>
        <p:nvSpPr>
          <p:cNvPr id="33796" name="Rectangle 4"/>
          <p:cNvSpPr>
            <a:spLocks noGrp="1" noChangeArrowheads="1"/>
          </p:cNvSpPr>
          <p:nvPr>
            <p:ph type="body" idx="1"/>
          </p:nvPr>
        </p:nvSpPr>
        <p:spPr>
          <a:ln/>
        </p:spPr>
        <p:txBody>
          <a:bodyPr/>
          <a:lstStyle/>
          <a:p>
            <a:r>
              <a:rPr lang="en-US" dirty="0"/>
              <a:t>Class Web pages: </a:t>
            </a:r>
          </a:p>
          <a:p>
            <a:pPr lvl="2"/>
            <a:r>
              <a:rPr lang="en-US" b="1" dirty="0">
                <a:solidFill>
                  <a:srgbClr val="FF0000"/>
                </a:solidFill>
                <a:hlinkClick r:id="rId2"/>
              </a:rPr>
              <a:t>http://www.cs.cmu.edu/~213</a:t>
            </a:r>
            <a:endParaRPr lang="en-US" b="1" dirty="0">
              <a:solidFill>
                <a:srgbClr val="FF0000"/>
              </a:solidFill>
            </a:endParaRPr>
          </a:p>
          <a:p>
            <a:pPr lvl="2"/>
            <a:r>
              <a:rPr lang="en-US" b="1" dirty="0">
                <a:solidFill>
                  <a:srgbClr val="FF0000"/>
                </a:solidFill>
                <a:hlinkClick r:id="rId3"/>
              </a:rPr>
              <a:t>https://www.andrew.cmu.edu/course/14-513-f18/</a:t>
            </a:r>
            <a:endParaRPr lang="en-US" b="1" dirty="0">
              <a:solidFill>
                <a:srgbClr val="FF0000"/>
              </a:solidFill>
            </a:endParaRPr>
          </a:p>
          <a:p>
            <a:pPr lvl="2"/>
            <a:endParaRPr lang="en-US" b="1" dirty="0">
              <a:solidFill>
                <a:srgbClr val="FF0000"/>
              </a:solidFill>
            </a:endParaRPr>
          </a:p>
          <a:p>
            <a:pPr marL="552450" lvl="1"/>
            <a:r>
              <a:rPr lang="en-US" dirty="0"/>
              <a:t>Complete schedule of lectures, exams, and assignments</a:t>
            </a:r>
          </a:p>
          <a:p>
            <a:pPr marL="552450" lvl="1"/>
            <a:r>
              <a:rPr lang="en-US" dirty="0"/>
              <a:t>Copies of lectures, assignments, exams, solutions</a:t>
            </a:r>
          </a:p>
          <a:p>
            <a:pPr marL="552450" lvl="1"/>
            <a:r>
              <a:rPr lang="en-US" dirty="0"/>
              <a:t>FAQ</a:t>
            </a:r>
          </a:p>
          <a:p>
            <a:r>
              <a:rPr lang="en-US" dirty="0"/>
              <a:t>Piazza</a:t>
            </a:r>
          </a:p>
          <a:p>
            <a:pPr lvl="1"/>
            <a:r>
              <a:rPr lang="en-US" dirty="0"/>
              <a:t>Best place for questions about assignments</a:t>
            </a:r>
          </a:p>
          <a:p>
            <a:pPr lvl="1"/>
            <a:r>
              <a:rPr lang="en-US" dirty="0"/>
              <a:t>By default, your posts will be private</a:t>
            </a:r>
          </a:p>
          <a:p>
            <a:pPr lvl="1"/>
            <a:r>
              <a:rPr lang="en-US" dirty="0"/>
              <a:t>We will fill the FAQ and Piazza with answers to common questions</a:t>
            </a:r>
          </a:p>
          <a:p>
            <a:r>
              <a:rPr lang="en-US" dirty="0"/>
              <a:t>Canvas (15-213, 18-213)</a:t>
            </a:r>
          </a:p>
          <a:p>
            <a:pPr lvl="1"/>
            <a:r>
              <a:rPr lang="en-US" dirty="0"/>
              <a:t>15/18-213 We will use Canvas for in-class quizzes</a:t>
            </a:r>
          </a:p>
        </p:txBody>
      </p:sp>
    </p:spTree>
    <p:extLst>
      <p:ext uri="{BB962C8B-B14F-4D97-AF65-F5344CB8AC3E}">
        <p14:creationId xmlns:p14="http://schemas.microsoft.com/office/powerpoint/2010/main" val="3749273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a:t>Getting Help	</a:t>
            </a:r>
          </a:p>
        </p:txBody>
      </p:sp>
      <p:sp>
        <p:nvSpPr>
          <p:cNvPr id="34820" name="Rectangle 4"/>
          <p:cNvSpPr>
            <a:spLocks noGrp="1" noChangeArrowheads="1"/>
          </p:cNvSpPr>
          <p:nvPr>
            <p:ph type="body" idx="1"/>
          </p:nvPr>
        </p:nvSpPr>
        <p:spPr>
          <a:xfrm>
            <a:off x="381000" y="1193800"/>
            <a:ext cx="8382000" cy="5435600"/>
          </a:xfrm>
          <a:ln/>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only to schedule appointments</a:t>
            </a:r>
          </a:p>
          <a:p>
            <a:pPr marL="552450" lvl="1"/>
            <a:endParaRPr lang="en-US" dirty="0"/>
          </a:p>
          <a:p>
            <a:pPr marL="292100"/>
            <a:r>
              <a:rPr lang="en-US" dirty="0"/>
              <a:t>Office hours (starting Tue Sep 5):</a:t>
            </a:r>
          </a:p>
          <a:p>
            <a:pPr marL="552450" lvl="1"/>
            <a:r>
              <a:rPr lang="en-US" dirty="0"/>
              <a:t>TAs: SMTWR, 5:00–9:00pm, </a:t>
            </a:r>
            <a:r>
              <a:rPr lang="en-US" dirty="0" err="1"/>
              <a:t>WeH</a:t>
            </a:r>
            <a:r>
              <a:rPr lang="en-US" dirty="0"/>
              <a:t> 5207 [Thursdays are 5:30–9:00]</a:t>
            </a:r>
          </a:p>
          <a:p>
            <a:pPr marL="552450" lvl="1"/>
            <a:r>
              <a:rPr lang="en-US" dirty="0"/>
              <a:t>Instructors: See course home page</a:t>
            </a:r>
          </a:p>
          <a:p>
            <a:pPr marL="552450" lvl="1"/>
            <a:endParaRPr lang="en-US" dirty="0"/>
          </a:p>
          <a:p>
            <a:pPr marL="292100"/>
            <a:r>
              <a:rPr lang="en-US" dirty="0"/>
              <a:t>Walk-in Tutoring</a:t>
            </a:r>
          </a:p>
          <a:p>
            <a:pPr marL="552450" lvl="1"/>
            <a:r>
              <a:rPr lang="en-US" dirty="0"/>
              <a:t>Details TBA.  Will put information on class webpage.</a:t>
            </a:r>
          </a:p>
          <a:p>
            <a:pPr marL="292100">
              <a:buNone/>
            </a:pPr>
            <a:endParaRPr lang="en-US" dirty="0"/>
          </a:p>
          <a:p>
            <a:pPr marL="292100"/>
            <a:r>
              <a:rPr lang="en-US" dirty="0"/>
              <a:t>1:1 Appointments</a:t>
            </a:r>
          </a:p>
          <a:p>
            <a:pPr marL="552450" lvl="1"/>
            <a:r>
              <a:rPr lang="en-US" dirty="0"/>
              <a:t>You can schedule 1:1 appointments with any of the teaching staff</a:t>
            </a:r>
          </a:p>
          <a:p>
            <a:pPr marL="552450" lvl="1">
              <a:buNone/>
            </a:pPr>
            <a:endParaRPr lang="en-US" dirty="0"/>
          </a:p>
          <a:p>
            <a:pPr marL="292100"/>
            <a:endParaRPr lang="en-US" dirty="0"/>
          </a:p>
        </p:txBody>
      </p:sp>
    </p:spTree>
    <p:extLst>
      <p:ext uri="{BB962C8B-B14F-4D97-AF65-F5344CB8AC3E}">
        <p14:creationId xmlns:p14="http://schemas.microsoft.com/office/powerpoint/2010/main" val="33667049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The Big Picture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4942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Labs And Exams</a:t>
            </a:r>
          </a:p>
        </p:txBody>
      </p:sp>
      <p:sp>
        <p:nvSpPr>
          <p:cNvPr id="36868" name="Rectangle 4"/>
          <p:cNvSpPr>
            <a:spLocks noGrp="1" noChangeArrowheads="1"/>
          </p:cNvSpPr>
          <p:nvPr>
            <p:ph type="body" idx="1"/>
          </p:nvPr>
        </p:nvSpPr>
        <p:spPr>
          <a:xfrm>
            <a:off x="381000" y="1397000"/>
            <a:ext cx="8382000" cy="4927600"/>
          </a:xfrm>
          <a:ln/>
        </p:spPr>
        <p:txBody>
          <a:bodyPr/>
          <a:lstStyle/>
          <a:p>
            <a:r>
              <a:rPr lang="en-US" dirty="0"/>
              <a:t>Work groups</a:t>
            </a:r>
          </a:p>
          <a:p>
            <a:pPr marL="552450" lvl="1"/>
            <a:r>
              <a:rPr lang="en-US" dirty="0"/>
              <a:t>You must work alone on all lab assignments</a:t>
            </a:r>
          </a:p>
          <a:p>
            <a:r>
              <a:rPr lang="en-US" dirty="0" err="1"/>
              <a:t>Handins</a:t>
            </a:r>
            <a:endParaRPr lang="en-US" dirty="0"/>
          </a:p>
          <a:p>
            <a:pPr marL="552450" lvl="1"/>
            <a:r>
              <a:rPr lang="en-US" dirty="0"/>
              <a:t>Labs due at 11:59pm</a:t>
            </a:r>
          </a:p>
          <a:p>
            <a:pPr marL="552450" lvl="1"/>
            <a:r>
              <a:rPr lang="en-US" dirty="0"/>
              <a:t>Electronic handins using </a:t>
            </a:r>
            <a:r>
              <a:rPr lang="en-US" b="1" dirty="0" err="1">
                <a:solidFill>
                  <a:srgbClr val="FF0000"/>
                </a:solidFill>
              </a:rPr>
              <a:t>Autolab</a:t>
            </a:r>
            <a:r>
              <a:rPr lang="en-US" dirty="0"/>
              <a:t> (no exceptions!)</a:t>
            </a:r>
          </a:p>
          <a:p>
            <a:r>
              <a:rPr lang="en-US" dirty="0"/>
              <a:t>Exams</a:t>
            </a:r>
          </a:p>
          <a:p>
            <a:pPr marL="552450" lvl="1"/>
            <a:r>
              <a:rPr lang="en-US" dirty="0"/>
              <a:t>Exams will be online in network-isolated clusters</a:t>
            </a:r>
          </a:p>
          <a:p>
            <a:pPr marL="552450" lvl="1"/>
            <a:r>
              <a:rPr lang="en-US" dirty="0"/>
              <a:t>Held over multiple days. Self-scheduled; just sign up!</a:t>
            </a:r>
          </a:p>
          <a:p>
            <a:pPr marL="292100"/>
            <a:r>
              <a:rPr lang="en-US" dirty="0"/>
              <a:t>Appealing grades</a:t>
            </a:r>
          </a:p>
          <a:p>
            <a:pPr marL="552450" lvl="1"/>
            <a:r>
              <a:rPr lang="en-US" dirty="0"/>
              <a:t>Exams: Request via exam server</a:t>
            </a:r>
          </a:p>
          <a:p>
            <a:pPr marL="552450" lvl="1"/>
            <a:r>
              <a:rPr lang="en-US" dirty="0"/>
              <a:t>Assignments: via detailed private post to Piazza within 7 days of completion of grading</a:t>
            </a:r>
          </a:p>
          <a:p>
            <a:pPr marL="552450" lvl="1"/>
            <a:r>
              <a:rPr lang="en-US" dirty="0"/>
              <a:t>Follow formal procedure described in syllabus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ln/>
        </p:spPr>
        <p:txBody>
          <a:bodyPr/>
          <a:lstStyle/>
          <a:p>
            <a:pPr marL="119063" indent="-119063"/>
            <a:r>
              <a:rPr lang="en-US" dirty="0"/>
              <a:t>Facilities</a:t>
            </a:r>
          </a:p>
        </p:txBody>
      </p:sp>
      <p:sp>
        <p:nvSpPr>
          <p:cNvPr id="37892" name="Rectangle 4"/>
          <p:cNvSpPr>
            <a:spLocks noGrp="1" noChangeArrowheads="1"/>
          </p:cNvSpPr>
          <p:nvPr>
            <p:ph type="body" idx="1"/>
          </p:nvPr>
        </p:nvSpPr>
        <p:spPr>
          <a:xfrm>
            <a:off x="381000" y="1397000"/>
            <a:ext cx="7924800" cy="5435600"/>
          </a:xfrm>
          <a:ln/>
        </p:spPr>
        <p:txBody>
          <a:bodyPr/>
          <a:lstStyle/>
          <a:p>
            <a:r>
              <a:rPr lang="en-US" dirty="0"/>
              <a:t>Labs will use the Intel Computer Systems Cluster</a:t>
            </a:r>
          </a:p>
          <a:p>
            <a:pPr lvl="1"/>
            <a:r>
              <a:rPr lang="en-US" dirty="0"/>
              <a:t>The “shark machines”</a:t>
            </a:r>
          </a:p>
          <a:p>
            <a:pPr lvl="1"/>
            <a:r>
              <a:rPr lang="en-US" dirty="0" err="1">
                <a:latin typeface="Courier New"/>
                <a:cs typeface="Courier New"/>
              </a:rPr>
              <a:t>linux</a:t>
            </a:r>
            <a:r>
              <a:rPr lang="en-US" dirty="0">
                <a:latin typeface="Courier New"/>
                <a:cs typeface="Courier New"/>
              </a:rPr>
              <a:t>&gt; </a:t>
            </a:r>
            <a:r>
              <a:rPr lang="en-US" dirty="0" err="1">
                <a:latin typeface="Courier New"/>
                <a:cs typeface="Courier New"/>
              </a:rPr>
              <a:t>ssh</a:t>
            </a:r>
            <a:r>
              <a:rPr lang="en-US" dirty="0">
                <a:latin typeface="Courier New"/>
                <a:cs typeface="Courier New"/>
              </a:rPr>
              <a:t> </a:t>
            </a:r>
            <a:r>
              <a:rPr lang="en-US" dirty="0" err="1">
                <a:latin typeface="Courier New"/>
                <a:cs typeface="Courier New"/>
              </a:rPr>
              <a:t>shark.ics.cs.cmu.edu</a:t>
            </a:r>
            <a:endParaRPr lang="en-US" dirty="0">
              <a:latin typeface="Courier New"/>
              <a:cs typeface="Courier New"/>
            </a:endParaRPr>
          </a:p>
          <a:p>
            <a:pPr lvl="1">
              <a:buNone/>
            </a:pPr>
            <a:endParaRPr lang="en-US" dirty="0">
              <a:latin typeface="Courier New"/>
              <a:cs typeface="Courier New"/>
            </a:endParaRPr>
          </a:p>
          <a:p>
            <a:pPr marL="552450" lvl="1"/>
            <a:r>
              <a:rPr lang="en-US" dirty="0"/>
              <a:t>21 servers donated by Intel for 213/513</a:t>
            </a:r>
          </a:p>
          <a:p>
            <a:pPr marL="838200" lvl="2"/>
            <a:r>
              <a:rPr lang="en-US" dirty="0"/>
              <a:t>10 student machines (for student logins)</a:t>
            </a:r>
          </a:p>
          <a:p>
            <a:pPr marL="838200" lvl="2"/>
            <a:r>
              <a:rPr lang="en-US" dirty="0"/>
              <a:t>1 head node (for instructor logins)</a:t>
            </a:r>
          </a:p>
          <a:p>
            <a:pPr marL="838200" lvl="2"/>
            <a:r>
              <a:rPr lang="en-US" dirty="0"/>
              <a:t>10 grading machines (for </a:t>
            </a:r>
            <a:r>
              <a:rPr lang="en-US" dirty="0" err="1"/>
              <a:t>autograding</a:t>
            </a:r>
            <a:r>
              <a:rPr lang="en-US" dirty="0"/>
              <a:t>)</a:t>
            </a:r>
          </a:p>
          <a:p>
            <a:pPr marL="552450" lvl="1"/>
            <a:r>
              <a:rPr lang="en-US" dirty="0"/>
              <a:t>Each server: Intel Core i7: 8 Nehalem cores, 32 GB DRAM, RHEL 6.1</a:t>
            </a:r>
          </a:p>
          <a:p>
            <a:pPr marL="552450" lvl="1"/>
            <a:r>
              <a:rPr lang="en-US" dirty="0"/>
              <a:t>Rack-mounted in Gates machine room</a:t>
            </a:r>
          </a:p>
          <a:p>
            <a:pPr marL="552450" lvl="1"/>
            <a:r>
              <a:rPr lang="en-US" dirty="0"/>
              <a:t>Login using your Andrew ID and password</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ln/>
        </p:spPr>
        <p:txBody>
          <a:bodyPr/>
          <a:lstStyle/>
          <a:p>
            <a:pPr marL="119063" indent="-119063"/>
            <a:r>
              <a:rPr lang="en-US" dirty="0"/>
              <a:t>Timeliness</a:t>
            </a:r>
          </a:p>
        </p:txBody>
      </p:sp>
      <p:sp>
        <p:nvSpPr>
          <p:cNvPr id="38916" name="Rectangle 4"/>
          <p:cNvSpPr>
            <a:spLocks noGrp="1" noChangeArrowheads="1"/>
          </p:cNvSpPr>
          <p:nvPr>
            <p:ph type="body" idx="1"/>
          </p:nvPr>
        </p:nvSpPr>
        <p:spPr>
          <a:xfrm>
            <a:off x="381000" y="1143000"/>
            <a:ext cx="8382000" cy="5435600"/>
          </a:xfrm>
          <a:ln/>
        </p:spPr>
        <p:txBody>
          <a:bodyPr/>
          <a:lstStyle/>
          <a:p>
            <a:r>
              <a:rPr lang="en-US" dirty="0"/>
              <a:t>Grace days</a:t>
            </a:r>
          </a:p>
          <a:p>
            <a:pPr marL="552450" lvl="1"/>
            <a:r>
              <a:rPr lang="en-US" b="1" dirty="0">
                <a:solidFill>
                  <a:srgbClr val="FF0000"/>
                </a:solidFill>
                <a:latin typeface="Calibri Bold" charset="0"/>
                <a:ea typeface="Calibri Bold" charset="0"/>
                <a:cs typeface="Calibri Bold" charset="0"/>
                <a:sym typeface="Calibri Bold" charset="0"/>
              </a:rPr>
              <a:t>5 grace days </a:t>
            </a:r>
            <a:r>
              <a:rPr lang="en-US" dirty="0">
                <a:latin typeface="Calibri Bold" charset="0"/>
                <a:ea typeface="Calibri Bold" charset="0"/>
                <a:cs typeface="Calibri Bold" charset="0"/>
                <a:sym typeface="Calibri Bold" charset="0"/>
              </a:rPr>
              <a:t>for the semester</a:t>
            </a:r>
          </a:p>
          <a:p>
            <a:pPr marL="552450" lvl="1"/>
            <a:r>
              <a:rPr lang="en-US" dirty="0">
                <a:latin typeface="Calibri Bold" charset="0"/>
                <a:ea typeface="Calibri Bold" charset="0"/>
                <a:cs typeface="Calibri Bold" charset="0"/>
                <a:sym typeface="Calibri Bold" charset="0"/>
              </a:rPr>
              <a:t>Limit of</a:t>
            </a:r>
            <a:r>
              <a:rPr lang="en-US" b="1" dirty="0">
                <a:solidFill>
                  <a:srgbClr val="FF0000"/>
                </a:solidFill>
                <a:latin typeface="Calibri Bold" charset="0"/>
                <a:ea typeface="Calibri Bold" charset="0"/>
                <a:cs typeface="Calibri Bold" charset="0"/>
                <a:sym typeface="Calibri Bold" charset="0"/>
              </a:rPr>
              <a:t> 0, 1, or 2 grace days </a:t>
            </a:r>
            <a:r>
              <a:rPr lang="en-US" dirty="0">
                <a:latin typeface="Calibri Bold" charset="0"/>
                <a:ea typeface="Calibri Bold" charset="0"/>
                <a:cs typeface="Calibri Bold" charset="0"/>
                <a:sym typeface="Calibri Bold" charset="0"/>
              </a:rPr>
              <a:t>per lab used </a:t>
            </a:r>
            <a:r>
              <a:rPr lang="en-US" b="1" dirty="0">
                <a:solidFill>
                  <a:srgbClr val="FF0000"/>
                </a:solidFill>
                <a:latin typeface="Calibri Bold" charset="0"/>
                <a:ea typeface="Calibri Bold" charset="0"/>
                <a:cs typeface="Calibri Bold" charset="0"/>
                <a:sym typeface="Calibri Bold" charset="0"/>
              </a:rPr>
              <a:t>automatically</a:t>
            </a:r>
            <a:endParaRPr lang="en-US" b="1" dirty="0">
              <a:latin typeface="Calibri Bold" charset="0"/>
              <a:ea typeface="ヒラギノ角ゴ ProN W6" charset="-128"/>
              <a:cs typeface="ヒラギノ角ゴ ProN W6" charset="-128"/>
              <a:sym typeface="Calibri Bold" charset="0"/>
            </a:endParaRPr>
          </a:p>
          <a:p>
            <a:pPr marL="552450" lvl="1"/>
            <a:r>
              <a:rPr lang="en-US" dirty="0"/>
              <a:t>Covers scheduling crunch, out-of-town trips, illnesses, minor setbacks</a:t>
            </a:r>
          </a:p>
          <a:p>
            <a:r>
              <a:rPr lang="en-US" dirty="0"/>
              <a:t>Lateness penalties</a:t>
            </a:r>
          </a:p>
          <a:p>
            <a:pPr marL="552450" lvl="1"/>
            <a:r>
              <a:rPr lang="en-US" dirty="0"/>
              <a:t>Once grace </a:t>
            </a:r>
            <a:r>
              <a:rPr lang="en-US" dirty="0" err="1"/>
              <a:t>day(s</a:t>
            </a:r>
            <a:r>
              <a:rPr lang="en-US" dirty="0"/>
              <a:t>) used up, get penalized </a:t>
            </a:r>
            <a:r>
              <a:rPr lang="en-US" b="1" dirty="0">
                <a:solidFill>
                  <a:srgbClr val="FF0000"/>
                </a:solidFill>
              </a:rPr>
              <a:t>15% per day</a:t>
            </a:r>
          </a:p>
          <a:p>
            <a:pPr marL="552450" lvl="1"/>
            <a:r>
              <a:rPr lang="en-US" dirty="0"/>
              <a:t>No </a:t>
            </a:r>
            <a:r>
              <a:rPr lang="en-US" dirty="0" err="1"/>
              <a:t>handins</a:t>
            </a:r>
            <a:r>
              <a:rPr lang="en-US" dirty="0"/>
              <a:t> later than </a:t>
            </a:r>
            <a:r>
              <a:rPr lang="en-US" b="1" dirty="0">
                <a:solidFill>
                  <a:srgbClr val="FF0000"/>
                </a:solidFill>
              </a:rPr>
              <a:t>3 days after due date</a:t>
            </a:r>
          </a:p>
          <a:p>
            <a:r>
              <a:rPr lang="en-US" dirty="0"/>
              <a:t>Catastrophic events</a:t>
            </a:r>
          </a:p>
          <a:p>
            <a:pPr marL="552450" lvl="1"/>
            <a:r>
              <a:rPr lang="en-US" dirty="0"/>
              <a:t>Major illness, death in family, …</a:t>
            </a:r>
          </a:p>
          <a:p>
            <a:pPr marL="552450" lvl="1"/>
            <a:r>
              <a:rPr lang="en-US" dirty="0"/>
              <a:t>Formulate a plan (with your academic advisor) to get back on track</a:t>
            </a:r>
          </a:p>
          <a:p>
            <a:r>
              <a:rPr lang="en-US" dirty="0"/>
              <a:t>Advice</a:t>
            </a:r>
          </a:p>
          <a:p>
            <a:pPr marL="552450" lvl="1"/>
            <a:r>
              <a:rPr lang="en-US" dirty="0"/>
              <a:t>Once you start running late, it’s really hard to catch up</a:t>
            </a:r>
          </a:p>
          <a:p>
            <a:pPr marL="552450" lvl="1"/>
            <a:r>
              <a:rPr lang="en-US" dirty="0"/>
              <a:t>Try to save your grace days until the last few labs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ln/>
        </p:spPr>
        <p:txBody>
          <a:bodyPr/>
          <a:lstStyle/>
          <a:p>
            <a:pPr marL="119063" indent="-119063"/>
            <a:r>
              <a:rPr lang="en-US" dirty="0"/>
              <a:t>Other Rules of the Lecture Hall</a:t>
            </a:r>
          </a:p>
        </p:txBody>
      </p:sp>
      <p:sp>
        <p:nvSpPr>
          <p:cNvPr id="40964" name="Rectangle 4"/>
          <p:cNvSpPr>
            <a:spLocks noGrp="1" noChangeArrowheads="1"/>
          </p:cNvSpPr>
          <p:nvPr>
            <p:ph type="body" idx="1"/>
          </p:nvPr>
        </p:nvSpPr>
        <p:spPr>
          <a:ln/>
        </p:spPr>
        <p:txBody>
          <a:bodyPr/>
          <a:lstStyle/>
          <a:p>
            <a:r>
              <a:rPr lang="en-US" dirty="0"/>
              <a:t>Laptops: permitted</a:t>
            </a:r>
          </a:p>
          <a:p>
            <a:endParaRPr lang="en-US" dirty="0"/>
          </a:p>
          <a:p>
            <a:r>
              <a:rPr lang="en-US" dirty="0"/>
              <a:t>Electronic communications: </a:t>
            </a:r>
            <a:r>
              <a:rPr lang="en-US" b="1" dirty="0">
                <a:solidFill>
                  <a:srgbClr val="FF0000"/>
                </a:solidFill>
                <a:latin typeface="Calibri Bold" charset="0"/>
                <a:ea typeface="Calibri Bold" charset="0"/>
                <a:cs typeface="Calibri Bold" charset="0"/>
                <a:sym typeface="Calibri Italic" charset="0"/>
              </a:rPr>
              <a:t>forbidden</a:t>
            </a:r>
            <a:endParaRPr lang="en-US" b="1" dirty="0">
              <a:solidFill>
                <a:srgbClr val="FF0000"/>
              </a:solidFill>
              <a:latin typeface="Calibri Bold" charset="0"/>
              <a:ea typeface="Calibri Bold" charset="0"/>
              <a:cs typeface="Calibri Bold" charset="0"/>
              <a:sym typeface="Calibri" charset="0"/>
            </a:endParaRPr>
          </a:p>
          <a:p>
            <a:pPr marL="552450" lvl="1"/>
            <a:r>
              <a:rPr lang="en-US" dirty="0"/>
              <a:t>No email, instant messaging, cell phone calls, etc</a:t>
            </a:r>
          </a:p>
          <a:p>
            <a:endParaRPr lang="en-US" dirty="0"/>
          </a:p>
          <a:p>
            <a:r>
              <a:rPr lang="en-US" dirty="0"/>
              <a:t>Presence in lectures (213): strongly encouraged (and can count in your favor for borderline grades)</a:t>
            </a:r>
          </a:p>
          <a:p>
            <a:endParaRPr lang="en-US" dirty="0"/>
          </a:p>
          <a:p>
            <a:r>
              <a:rPr lang="en-US" dirty="0"/>
              <a:t>No recordings of </a:t>
            </a:r>
            <a:r>
              <a:rPr lang="en-US" b="1" dirty="0">
                <a:solidFill>
                  <a:srgbClr val="FF0000"/>
                </a:solidFill>
                <a:latin typeface="Calibri Bold" charset="0"/>
                <a:ea typeface="Calibri Bold" charset="0"/>
                <a:cs typeface="Calibri Bold" charset="0"/>
              </a:rPr>
              <a:t>ANY KIND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ln/>
        </p:spPr>
        <p:txBody>
          <a:bodyPr/>
          <a:lstStyle/>
          <a:p>
            <a:pPr marL="119063" indent="-119063"/>
            <a:r>
              <a:rPr lang="en-US" dirty="0"/>
              <a:t>Policies: Grading</a:t>
            </a:r>
          </a:p>
        </p:txBody>
      </p:sp>
      <p:sp>
        <p:nvSpPr>
          <p:cNvPr id="41988" name="Rectangle 4"/>
          <p:cNvSpPr>
            <a:spLocks noGrp="1" noChangeArrowheads="1"/>
          </p:cNvSpPr>
          <p:nvPr>
            <p:ph type="body" idx="1"/>
          </p:nvPr>
        </p:nvSpPr>
        <p:spPr>
          <a:ln/>
        </p:spPr>
        <p:txBody>
          <a:bodyPr/>
          <a:lstStyle/>
          <a:p>
            <a:r>
              <a:rPr lang="en-US" dirty="0"/>
              <a:t>Exams (50%): midterm (20%), final (30%)</a:t>
            </a:r>
            <a:br>
              <a:rPr lang="en-US" dirty="0"/>
            </a:br>
            <a:r>
              <a:rPr lang="en-US" dirty="0"/>
              <a:t>		</a:t>
            </a:r>
          </a:p>
          <a:p>
            <a:r>
              <a:rPr lang="en-US" dirty="0"/>
              <a:t>Labs (50%): weighted according to effort</a:t>
            </a:r>
          </a:p>
          <a:p>
            <a:pPr>
              <a:buNone/>
            </a:pPr>
            <a:endParaRPr lang="en-US" dirty="0"/>
          </a:p>
          <a:p>
            <a:r>
              <a:rPr lang="en-US" dirty="0"/>
              <a:t>Final grades based on a straight scale (90/80/70/60) with a small amount of curving</a:t>
            </a:r>
          </a:p>
          <a:p>
            <a:pPr lvl="1"/>
            <a:r>
              <a:rPr lang="en-US" dirty="0"/>
              <a:t>Only upward</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L0 (C programming Lab): Test/refresh your C programming abilities</a:t>
            </a:r>
          </a:p>
          <a:p>
            <a:pPr marL="552450" lvl="1"/>
            <a:r>
              <a:rPr lang="en-US" dirty="0"/>
              <a:t>L1 (</a:t>
            </a:r>
            <a:r>
              <a:rPr lang="en-US" dirty="0" err="1"/>
              <a:t>datalab</a:t>
            </a:r>
            <a:r>
              <a:rPr lang="en-US" dirty="0"/>
              <a:t>): Manipulating bits</a:t>
            </a:r>
          </a:p>
          <a:p>
            <a:pPr marL="552450" lvl="1"/>
            <a:r>
              <a:rPr lang="en-US" dirty="0"/>
              <a:t>L2 (</a:t>
            </a:r>
            <a:r>
              <a:rPr lang="en-US" dirty="0" err="1"/>
              <a:t>bomblab</a:t>
            </a:r>
            <a:r>
              <a:rPr lang="en-US" dirty="0"/>
              <a:t>): Defusing a binary bomb</a:t>
            </a:r>
          </a:p>
          <a:p>
            <a:pPr marL="552450" lvl="1"/>
            <a:r>
              <a:rPr lang="en-US" dirty="0"/>
              <a:t>L3 (</a:t>
            </a:r>
            <a:r>
              <a:rPr lang="en-US" dirty="0" err="1"/>
              <a:t>attacklab</a:t>
            </a:r>
            <a:r>
              <a:rPr lang="en-US" dirty="0"/>
              <a:t>): The basics of code injection attacks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ln/>
        </p:spPr>
        <p:txBody>
          <a:bodyPr/>
          <a:lstStyle/>
          <a:p>
            <a:pPr marL="119063" indent="-119063"/>
            <a:r>
              <a:rPr lang="en-US"/>
              <a:t>The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cachelab</a:t>
            </a:r>
            <a:r>
              <a:rPr lang="en-US" dirty="0"/>
              <a:t>): Building a cache simulator and optimizing for locality.</a:t>
            </a:r>
          </a:p>
          <a:p>
            <a:pPr marL="838200" lvl="2"/>
            <a:r>
              <a:rPr lang="en-US" dirty="0"/>
              <a:t>Learn how to exploit locality in your programs. </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ln/>
        </p:spPr>
        <p:txBody>
          <a:bodyPr/>
          <a:lstStyle/>
          <a:p>
            <a:pPr marL="119063" indent="-119063"/>
            <a:r>
              <a:rPr lang="en-US"/>
              <a:t>Exceptional  Control Flow</a:t>
            </a:r>
          </a:p>
        </p:txBody>
      </p:sp>
      <p:sp>
        <p:nvSpPr>
          <p:cNvPr id="46084" name="Rectangle 4"/>
          <p:cNvSpPr>
            <a:spLocks noGrp="1" noChangeArrowheads="1"/>
          </p:cNvSpPr>
          <p:nvPr>
            <p:ph type="body" idx="1"/>
          </p:nvPr>
        </p:nvSpPr>
        <p:spPr>
          <a:xfrm>
            <a:off x="381000" y="1397000"/>
            <a:ext cx="7823200" cy="5435600"/>
          </a:xfrm>
          <a:ln/>
        </p:spPr>
        <p:txBody>
          <a:bodyPr/>
          <a:lstStyle/>
          <a:p>
            <a:r>
              <a:rPr lang="en-US" dirty="0"/>
              <a:t>Topics</a:t>
            </a:r>
          </a:p>
          <a:p>
            <a:pPr marL="552450" lvl="1"/>
            <a:r>
              <a:rPr lang="en-US" dirty="0"/>
              <a:t>Hardware exceptions, processes, process control, Unix signals, nonlocal jumps</a:t>
            </a:r>
          </a:p>
          <a:p>
            <a:pPr marL="552450" lvl="1"/>
            <a:r>
              <a:rPr lang="en-US" dirty="0"/>
              <a:t>Includes aspects of compilers, OS, and architecture</a:t>
            </a:r>
          </a:p>
          <a:p>
            <a:pPr marL="552450" lvl="1"/>
            <a:endParaRPr lang="en-US" dirty="0"/>
          </a:p>
          <a:p>
            <a:r>
              <a:rPr lang="en-US" dirty="0"/>
              <a:t>Assignments</a:t>
            </a:r>
          </a:p>
          <a:p>
            <a:pPr marL="552450" lvl="1"/>
            <a:r>
              <a:rPr lang="en-US" dirty="0"/>
              <a:t>L5 (</a:t>
            </a:r>
            <a:r>
              <a:rPr lang="en-US" dirty="0" err="1"/>
              <a:t>tshlab</a:t>
            </a:r>
            <a:r>
              <a:rPr lang="en-US" dirty="0"/>
              <a:t>): Writing your own Unix shell.</a:t>
            </a:r>
          </a:p>
          <a:p>
            <a:pPr marL="838200" lvl="2"/>
            <a:r>
              <a:rPr lang="en-US" dirty="0"/>
              <a:t>A first introduction to concurrency</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 dynamic storage allocation</a:t>
            </a:r>
          </a:p>
          <a:p>
            <a:pPr marL="552450" lvl="1"/>
            <a:r>
              <a:rPr lang="en-US" dirty="0"/>
              <a:t>Includes aspects of architecture and OS</a:t>
            </a:r>
          </a:p>
          <a:p>
            <a:endParaRPr lang="en-US" dirty="0"/>
          </a:p>
          <a:p>
            <a:r>
              <a:rPr lang="en-US" dirty="0"/>
              <a:t>Assignments</a:t>
            </a:r>
          </a:p>
          <a:p>
            <a:pPr marL="552450" lvl="1"/>
            <a:r>
              <a:rPr lang="en-US" dirty="0"/>
              <a:t>L6 (</a:t>
            </a:r>
            <a:r>
              <a:rPr lang="en-US" dirty="0" err="1"/>
              <a:t>malloclab</a:t>
            </a:r>
            <a:r>
              <a:rPr lang="en-US" dirty="0"/>
              <a:t>): Writing your own </a:t>
            </a:r>
            <a:r>
              <a:rPr lang="en-US" dirty="0" err="1"/>
              <a:t>malloc</a:t>
            </a:r>
            <a:r>
              <a:rPr lang="en-US" dirty="0"/>
              <a:t> package</a:t>
            </a:r>
          </a:p>
          <a:p>
            <a:pPr marL="838200" lvl="2"/>
            <a:r>
              <a:rPr lang="en-US" dirty="0"/>
              <a:t>Get a real feel for systems-level programming</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ln/>
        </p:spPr>
        <p:txBody>
          <a:bodyPr/>
          <a:lstStyle/>
          <a:p>
            <a:pPr marL="119063" indent="-119063"/>
            <a:r>
              <a:rPr lang="en-US"/>
              <a:t> Networking, and Concurrency</a:t>
            </a:r>
          </a:p>
        </p:txBody>
      </p:sp>
      <p:sp>
        <p:nvSpPr>
          <p:cNvPr id="48132" name="Rectangle 4"/>
          <p:cNvSpPr>
            <a:spLocks noGrp="1" noChangeArrowheads="1"/>
          </p:cNvSpPr>
          <p:nvPr>
            <p:ph type="body" idx="1"/>
          </p:nvPr>
        </p:nvSpPr>
        <p:spPr>
          <a:ln/>
        </p:spPr>
        <p:txBody>
          <a:bodyPr/>
          <a:lstStyle/>
          <a:p>
            <a:r>
              <a:rPr lang="en-US" dirty="0"/>
              <a:t>Topics</a:t>
            </a:r>
          </a:p>
          <a:p>
            <a:pPr marL="552450" lvl="1"/>
            <a:r>
              <a:rPr lang="en-US" dirty="0"/>
              <a:t>High level and low-level I/O, network programming</a:t>
            </a:r>
          </a:p>
          <a:p>
            <a:pPr marL="552450" lvl="1"/>
            <a:r>
              <a:rPr lang="en-US" dirty="0"/>
              <a:t>Internet services, Web servers</a:t>
            </a:r>
          </a:p>
          <a:p>
            <a:pPr marL="552450" lvl="1"/>
            <a:r>
              <a:rPr lang="en-US" dirty="0"/>
              <a:t>concurrency, concurrent server design, threads</a:t>
            </a:r>
          </a:p>
          <a:p>
            <a:pPr marL="552450" lvl="1"/>
            <a:r>
              <a:rPr lang="en-US" dirty="0"/>
              <a:t>I/O multiplexing with select</a:t>
            </a:r>
          </a:p>
          <a:p>
            <a:pPr marL="552450" lvl="1"/>
            <a:r>
              <a:rPr lang="en-US" dirty="0"/>
              <a:t>Includes aspects of networking, OS, and architecture</a:t>
            </a:r>
          </a:p>
          <a:p>
            <a:endParaRPr lang="en-US" dirty="0"/>
          </a:p>
          <a:p>
            <a:r>
              <a:rPr lang="en-US" dirty="0"/>
              <a:t>Assignments</a:t>
            </a:r>
          </a:p>
          <a:p>
            <a:pPr marL="552450" lvl="1"/>
            <a:r>
              <a:rPr lang="en-US" dirty="0"/>
              <a:t>L7 (</a:t>
            </a:r>
            <a:r>
              <a:rPr lang="en-US" dirty="0" err="1"/>
              <a:t>proxylab</a:t>
            </a:r>
            <a:r>
              <a:rPr lang="en-US" dirty="0"/>
              <a:t>): Writing your own Web proxy</a:t>
            </a:r>
          </a:p>
          <a:p>
            <a:pPr marL="838200" lvl="2"/>
            <a:r>
              <a:rPr lang="en-US" dirty="0"/>
              <a:t>Learn network programming and more about concurrency and synchronization.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Course Theme: </a:t>
            </a:r>
            <a:br>
              <a:rPr lang="en-US" b="1" dirty="0">
                <a:solidFill>
                  <a:schemeClr val="tx1">
                    <a:lumMod val="65000"/>
                    <a:lumOff val="35000"/>
                  </a:schemeClr>
                </a:solidFill>
              </a:rPr>
            </a:br>
            <a:r>
              <a:rPr lang="en-US" b="1" dirty="0">
                <a:solidFill>
                  <a:schemeClr val="tx1">
                    <a:lumMod val="65000"/>
                    <a:lumOff val="35000"/>
                  </a:schemeClr>
                </a:solidFill>
              </a:rPr>
              <a:t>(Systems) Knowledge is Power!</a:t>
            </a:r>
            <a:endParaRPr lang="en-US" b="1" dirty="0"/>
          </a:p>
        </p:txBody>
      </p:sp>
      <p:sp>
        <p:nvSpPr>
          <p:cNvPr id="6148" name="Rectangle 4"/>
          <p:cNvSpPr>
            <a:spLocks noGrp="1" noChangeArrowheads="1"/>
          </p:cNvSpPr>
          <p:nvPr>
            <p:ph type="body" idx="1"/>
          </p:nvPr>
        </p:nvSpPr>
        <p:spPr/>
        <p:txBody>
          <a:bodyPr/>
          <a:lstStyle/>
          <a:p>
            <a:r>
              <a:rPr lang="en-US" b="1" dirty="0"/>
              <a:t>Systems Knowledge</a:t>
            </a:r>
          </a:p>
          <a:p>
            <a:pPr lvl="1"/>
            <a:r>
              <a:rPr lang="en-US" dirty="0"/>
              <a:t>How hardware (processors, memories, disk drives, network infrastructure) plus software (operating systems, compilers, libraries, network protocols) combine to support the execution of application programs</a:t>
            </a:r>
          </a:p>
          <a:p>
            <a:pPr lvl="1"/>
            <a:r>
              <a:rPr lang="en-US" dirty="0"/>
              <a:t>How you as a programmer can best use these resources</a:t>
            </a:r>
          </a:p>
          <a:p>
            <a:r>
              <a:rPr lang="en-US" b="1" dirty="0"/>
              <a:t>Useful outcomes from taking 213/513</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 ECE, INI, ...</a:t>
            </a:r>
          </a:p>
          <a:p>
            <a:pPr lvl="2"/>
            <a:r>
              <a:rPr lang="en-US" dirty="0"/>
              <a:t>Compilers, Operating Systems, Networks, Computer Architecture, Embedded Systems, Storage Systems, Computer Security, etc.</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endParaRPr lang="en-US" dirty="0"/>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on Autolab scoreboard for glory!</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1" noChangeArrowheads="1"/>
          </p:cNvSpPr>
          <p:nvPr>
            <p:ph type="body" idx="1"/>
          </p:nvPr>
        </p:nvSpPr>
        <p:spPr>
          <a:xfrm>
            <a:off x="381000" y="1270000"/>
            <a:ext cx="8382000" cy="5435600"/>
          </a:xfrm>
          <a:ln/>
        </p:spPr>
        <p:txBody>
          <a:bodyPr/>
          <a:lstStyle/>
          <a:p>
            <a:r>
              <a:rPr lang="en-US" dirty="0"/>
              <a:t>Labs are provided by the CMU </a:t>
            </a:r>
            <a:r>
              <a:rPr lang="en-US" dirty="0" err="1"/>
              <a:t>Autolab</a:t>
            </a:r>
            <a:r>
              <a:rPr lang="en-US" dirty="0"/>
              <a:t> system</a:t>
            </a:r>
          </a:p>
          <a:p>
            <a:pPr lvl="1"/>
            <a:r>
              <a:rPr lang="en-US" dirty="0"/>
              <a:t>Project page: </a:t>
            </a:r>
            <a:r>
              <a:rPr lang="en-US" dirty="0">
                <a:hlinkClick r:id="rId2"/>
              </a:rPr>
              <a:t>http://autolab.andrew.cmu.edu</a:t>
            </a:r>
            <a:r>
              <a:rPr lang="en-US" dirty="0"/>
              <a:t> </a:t>
            </a:r>
          </a:p>
          <a:p>
            <a:pPr lvl="1"/>
            <a:r>
              <a:rPr lang="en-US" dirty="0"/>
              <a:t>Developed by CMU faculty and students</a:t>
            </a:r>
          </a:p>
          <a:p>
            <a:pPr marL="552450" lvl="1"/>
            <a:r>
              <a:rPr lang="en-US" dirty="0"/>
              <a:t>Key ideas: Autograding and Scoreboards</a:t>
            </a:r>
          </a:p>
          <a:p>
            <a:pPr marL="838200" lvl="2"/>
            <a:r>
              <a:rPr lang="en-US" b="1" dirty="0">
                <a:solidFill>
                  <a:srgbClr val="FF0000"/>
                </a:solidFill>
              </a:rPr>
              <a:t>Autograding:</a:t>
            </a:r>
            <a:r>
              <a:rPr lang="en-US" dirty="0"/>
              <a:t> Providing you with instant feedback.</a:t>
            </a:r>
          </a:p>
          <a:p>
            <a:pPr marL="838200" lvl="2"/>
            <a:r>
              <a:rPr lang="en-US" b="1" dirty="0">
                <a:solidFill>
                  <a:srgbClr val="FF0000"/>
                </a:solidFill>
              </a:rPr>
              <a:t>Scoreboards:</a:t>
            </a:r>
            <a:r>
              <a:rPr lang="en-US" dirty="0"/>
              <a:t> Real-time, rank-ordered, and  anonymous summary.</a:t>
            </a:r>
          </a:p>
          <a:p>
            <a:pPr marL="552450" lvl="1"/>
            <a:r>
              <a:rPr lang="en-US" dirty="0"/>
              <a:t>Used by over 3,000  students each semester</a:t>
            </a:r>
          </a:p>
          <a:p>
            <a:r>
              <a:rPr lang="en-US" dirty="0"/>
              <a:t>With </a:t>
            </a:r>
            <a:r>
              <a:rPr lang="en-US" dirty="0" err="1"/>
              <a:t>Autolab</a:t>
            </a:r>
            <a:r>
              <a:rPr lang="en-US" dirty="0"/>
              <a:t> you can use your Web browser to:</a:t>
            </a:r>
          </a:p>
          <a:p>
            <a:pPr marL="552450" lvl="1"/>
            <a:r>
              <a:rPr lang="en-US" dirty="0"/>
              <a:t>Download the lab materials</a:t>
            </a:r>
          </a:p>
          <a:p>
            <a:pPr marL="552450" lvl="1"/>
            <a:r>
              <a:rPr lang="en-US" dirty="0"/>
              <a:t>Handin your code for autograding by the </a:t>
            </a:r>
            <a:r>
              <a:rPr lang="en-US" dirty="0" err="1"/>
              <a:t>Autolab</a:t>
            </a:r>
            <a:r>
              <a:rPr lang="en-US" dirty="0"/>
              <a:t> server</a:t>
            </a:r>
          </a:p>
          <a:p>
            <a:pPr marL="552450" lvl="1"/>
            <a:r>
              <a:rPr lang="en-US" dirty="0"/>
              <a:t>View the class scoreboard</a:t>
            </a:r>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p>
          <a:p>
            <a:pPr marL="552450" lvl="1"/>
            <a:r>
              <a:rPr lang="en-US" dirty="0"/>
              <a:t>View the TA annotations of your code for Style points.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1" noChangeArrowheads="1"/>
          </p:cNvSpPr>
          <p:nvPr>
            <p:ph type="body" idx="1"/>
          </p:nvPr>
        </p:nvSpPr>
        <p:spPr>
          <a:ln/>
        </p:spPr>
        <p:txBody>
          <a:bodyPr/>
          <a:lstStyle/>
          <a:p>
            <a:pPr marL="292100"/>
            <a:r>
              <a:rPr lang="en-US" dirty="0"/>
              <a:t>Students enrolled on Friday, Aug 24 have Autolab accounts</a:t>
            </a:r>
          </a:p>
          <a:p>
            <a:pPr marL="292100">
              <a:spcBef>
                <a:spcPts val="1800"/>
              </a:spcBef>
            </a:pPr>
            <a:r>
              <a:rPr lang="en-US" dirty="0"/>
              <a:t>You must be enrolled to get an account</a:t>
            </a:r>
          </a:p>
          <a:p>
            <a:pPr marL="552450" lvl="1"/>
            <a:r>
              <a:rPr lang="en-US" dirty="0" err="1"/>
              <a:t>Autolab</a:t>
            </a:r>
            <a:r>
              <a:rPr lang="en-US" dirty="0"/>
              <a:t> is not tied in to the Hub’s rosters</a:t>
            </a:r>
          </a:p>
          <a:p>
            <a:pPr marL="552450" lvl="1"/>
            <a:r>
              <a:rPr lang="en-US" dirty="0"/>
              <a:t>If you add in, sign up with Google form (check on Piazza)</a:t>
            </a:r>
          </a:p>
          <a:p>
            <a:pPr marL="552450" lvl="1"/>
            <a:r>
              <a:rPr lang="en-US" dirty="0"/>
              <a:t>We will update the autolab accounts once a day, so check back in 24 hours.</a:t>
            </a:r>
          </a:p>
          <a:p>
            <a:pPr marL="292100">
              <a:spcBef>
                <a:spcPts val="1800"/>
              </a:spcBef>
            </a:pPr>
            <a:r>
              <a:rPr lang="en-US" dirty="0"/>
              <a:t>For those who are waiting to add in, the first lab (C Programming Lab) is available on the Schedule page of the course Web site. </a:t>
            </a:r>
          </a:p>
        </p:txBody>
      </p:sp>
    </p:spTree>
    <p:extLst>
      <p:ext uri="{BB962C8B-B14F-4D97-AF65-F5344CB8AC3E}">
        <p14:creationId xmlns:p14="http://schemas.microsoft.com/office/powerpoint/2010/main" val="312327519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a:t>
            </a:r>
            <a:r>
              <a:rPr lang="en-US" dirty="0" err="1"/>
              <a:t>Git</a:t>
            </a:r>
            <a:r>
              <a:rPr lang="en-US" dirty="0"/>
              <a:t> </a:t>
            </a:r>
            <a:r>
              <a:rPr lang="en-US" dirty="0" err="1"/>
              <a:t>bootcamp</a:t>
            </a:r>
            <a:endParaRPr lang="en-US" dirty="0"/>
          </a:p>
        </p:txBody>
      </p:sp>
      <p:sp>
        <p:nvSpPr>
          <p:cNvPr id="3" name="Content Placeholder 2"/>
          <p:cNvSpPr>
            <a:spLocks noGrp="1"/>
          </p:cNvSpPr>
          <p:nvPr>
            <p:ph idx="1"/>
          </p:nvPr>
        </p:nvSpPr>
        <p:spPr/>
        <p:txBody>
          <a:bodyPr/>
          <a:lstStyle/>
          <a:p>
            <a:r>
              <a:rPr lang="en-US" dirty="0"/>
              <a:t>Monday, Sept. 3, 7:00pm GHC Rashid Auditorium</a:t>
            </a:r>
          </a:p>
          <a:p>
            <a:endParaRPr lang="en-US" dirty="0"/>
          </a:p>
          <a:p>
            <a:r>
              <a:rPr lang="en-US" dirty="0"/>
              <a:t>How to tar and </a:t>
            </a:r>
            <a:r>
              <a:rPr lang="en-US" dirty="0" err="1"/>
              <a:t>untar</a:t>
            </a:r>
            <a:r>
              <a:rPr lang="en-US" dirty="0"/>
              <a:t> files</a:t>
            </a:r>
          </a:p>
          <a:p>
            <a:r>
              <a:rPr lang="en-US" dirty="0"/>
              <a:t>How to set permissions on local and </a:t>
            </a:r>
            <a:r>
              <a:rPr lang="en-US" dirty="0" err="1"/>
              <a:t>afs</a:t>
            </a:r>
            <a:r>
              <a:rPr lang="en-US" dirty="0"/>
              <a:t> directories</a:t>
            </a:r>
          </a:p>
          <a:p>
            <a:r>
              <a:rPr lang="en-US" dirty="0"/>
              <a:t>How to set up GIT repository</a:t>
            </a:r>
          </a:p>
          <a:p>
            <a:r>
              <a:rPr lang="en-US" dirty="0"/>
              <a:t>How to recover old files from </a:t>
            </a:r>
            <a:r>
              <a:rPr lang="en-US" dirty="0" err="1"/>
              <a:t>git</a:t>
            </a:r>
            <a:endParaRPr lang="en-US" dirty="0"/>
          </a:p>
          <a:p>
            <a:r>
              <a:rPr lang="en-US" dirty="0"/>
              <a:t>How to </a:t>
            </a:r>
            <a:r>
              <a:rPr lang="en-US" dirty="0" err="1"/>
              <a:t>ssh</a:t>
            </a:r>
            <a:r>
              <a:rPr lang="en-US" dirty="0"/>
              <a:t> to the lab machines</a:t>
            </a:r>
          </a:p>
          <a:p>
            <a:r>
              <a:rPr lang="en-US" dirty="0"/>
              <a:t>How to use a make file</a:t>
            </a:r>
          </a:p>
          <a:p>
            <a:r>
              <a:rPr lang="en-US" dirty="0"/>
              <a:t>And all the other things you were always afraid to ask …</a:t>
            </a:r>
          </a:p>
          <a:p>
            <a:endParaRPr lang="en-US" dirty="0"/>
          </a:p>
        </p:txBody>
      </p:sp>
    </p:spTree>
    <p:extLst>
      <p:ext uri="{BB962C8B-B14F-4D97-AF65-F5344CB8AC3E}">
        <p14:creationId xmlns:p14="http://schemas.microsoft.com/office/powerpoint/2010/main" val="22548358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Waitlist questions</a:t>
            </a:r>
            <a:endParaRPr lang="en-US" dirty="0"/>
          </a:p>
        </p:txBody>
      </p:sp>
      <p:sp>
        <p:nvSpPr>
          <p:cNvPr id="50180" name="Rectangle 4"/>
          <p:cNvSpPr>
            <a:spLocks noGrp="1" noChangeArrowheads="1"/>
          </p:cNvSpPr>
          <p:nvPr>
            <p:ph type="body" idx="1"/>
          </p:nvPr>
        </p:nvSpPr>
        <p:spPr>
          <a:ln/>
        </p:spPr>
        <p:txBody>
          <a:bodyPr/>
          <a:lstStyle/>
          <a:p>
            <a:pPr marL="292100"/>
            <a:r>
              <a:rPr lang="en-US" dirty="0"/>
              <a:t>15-213: Mary </a:t>
            </a:r>
            <a:r>
              <a:rPr lang="en-US" dirty="0" err="1"/>
              <a:t>Widom</a:t>
            </a:r>
            <a:r>
              <a:rPr lang="en-US" dirty="0"/>
              <a:t> (marwidom@cs.cmu.edu)</a:t>
            </a:r>
          </a:p>
          <a:p>
            <a:pPr marL="292100"/>
            <a:r>
              <a:rPr lang="en-US" dirty="0"/>
              <a:t>18-213: ECE Academic services (</a:t>
            </a:r>
            <a:r>
              <a:rPr lang="en-US" dirty="0" err="1"/>
              <a:t>ece-asc@andrew.cmu.edu</a:t>
            </a:r>
            <a:r>
              <a:rPr lang="en-US" dirty="0"/>
              <a:t>)</a:t>
            </a:r>
          </a:p>
          <a:p>
            <a:pPr marL="292100"/>
            <a:r>
              <a:rPr lang="en-US" dirty="0"/>
              <a:t>15-513: Mary </a:t>
            </a:r>
            <a:r>
              <a:rPr lang="en-US" dirty="0" err="1"/>
              <a:t>Widom</a:t>
            </a:r>
            <a:r>
              <a:rPr lang="en-US" dirty="0"/>
              <a:t> (marwidom@cs.cmu.edu)</a:t>
            </a:r>
          </a:p>
          <a:p>
            <a:pPr marL="292100"/>
            <a:r>
              <a:rPr lang="en-US" dirty="0"/>
              <a:t>14-513: INI Enrollment (ini-enrollment@andrew.cmu.edu)</a:t>
            </a:r>
          </a:p>
          <a:p>
            <a:pPr marL="292100"/>
            <a:endParaRPr lang="en-US" dirty="0"/>
          </a:p>
          <a:p>
            <a:pPr marL="292100"/>
            <a:r>
              <a:rPr lang="en-US" dirty="0"/>
              <a:t>Please don’t contact the instructors with waitlist questions.</a:t>
            </a:r>
          </a:p>
          <a:p>
            <a:pPr marL="38100" indent="0">
              <a:buNone/>
            </a:pPr>
            <a:endParaRPr lang="en-US" dirty="0"/>
          </a:p>
        </p:txBody>
      </p:sp>
    </p:spTree>
    <p:extLst>
      <p:ext uri="{BB962C8B-B14F-4D97-AF65-F5344CB8AC3E}">
        <p14:creationId xmlns:p14="http://schemas.microsoft.com/office/powerpoint/2010/main" val="304702876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It’s Important to Understand How Things Work</a:t>
            </a:r>
            <a:endParaRPr lang="en-US" b="1" dirty="0"/>
          </a:p>
        </p:txBody>
      </p:sp>
      <p:sp>
        <p:nvSpPr>
          <p:cNvPr id="6148" name="Rectangle 4"/>
          <p:cNvSpPr>
            <a:spLocks noGrp="1" noChangeArrowheads="1"/>
          </p:cNvSpPr>
          <p:nvPr>
            <p:ph type="body" idx="1"/>
          </p:nvPr>
        </p:nvSpPr>
        <p:spPr/>
        <p:txBody>
          <a:bodyPr/>
          <a:lstStyle/>
          <a:p>
            <a:r>
              <a:rPr lang="en-US" b="1" dirty="0"/>
              <a:t>Why do I need to know this stuff?</a:t>
            </a:r>
          </a:p>
          <a:p>
            <a:pPr lvl="1"/>
            <a:r>
              <a:rPr lang="en-US" dirty="0"/>
              <a:t>Abstraction is good, but don’t forget reality</a:t>
            </a:r>
          </a:p>
          <a:p>
            <a:r>
              <a:rPr lang="en-US" b="1" dirty="0"/>
              <a:t>Most CS courses emphasize abstraction</a:t>
            </a:r>
          </a:p>
          <a:p>
            <a:pPr lvl="1"/>
            <a:r>
              <a:rPr lang="en-US" b="1" dirty="0"/>
              <a:t>(CE courses less so)</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pPr lvl="1"/>
            <a:r>
              <a:rPr lang="en-US" dirty="0"/>
              <a:t>Sometimes the abstract interfaces don’t provide the level of control or performance you need</a:t>
            </a:r>
          </a:p>
        </p:txBody>
      </p:sp>
    </p:spTree>
    <p:extLst>
      <p:ext uri="{BB962C8B-B14F-4D97-AF65-F5344CB8AC3E}">
        <p14:creationId xmlns:p14="http://schemas.microsoft.com/office/powerpoint/2010/main" val="9425909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a:ln/>
        </p:spPr>
        <p:txBody>
          <a:bodyPr/>
          <a:lstStyle/>
          <a:p>
            <a:r>
              <a:rPr lang="en-US" b="1" dirty="0">
                <a:solidFill>
                  <a:schemeClr val="tx1">
                    <a:lumMod val="65000"/>
                    <a:lumOff val="35000"/>
                  </a:schemeClr>
                </a:solidFill>
              </a:rPr>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Example 1: 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en-US" b="1" dirty="0">
                <a:solidFill>
                  <a:schemeClr val="tx1">
                    <a:lumMod val="65000"/>
                    <a:lumOff val="35000"/>
                  </a:schemeClr>
                </a:solidFill>
              </a:rPr>
              <a:t>Great Reality #2: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11986</TotalTime>
  <Pages>0</Pages>
  <Words>3913</Words>
  <Characters>0</Characters>
  <Application>Microsoft Macintosh PowerPoint</Application>
  <PresentationFormat>On-screen Show (4:3)</PresentationFormat>
  <Lines>0</Lines>
  <Paragraphs>611</Paragraphs>
  <Slides>55</Slides>
  <Notes>3</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55</vt:i4>
      </vt:variant>
    </vt:vector>
  </HeadingPairs>
  <TitlesOfParts>
    <vt:vector size="74" baseType="lpstr">
      <vt:lpstr>ＭＳ Ｐゴシック</vt:lpstr>
      <vt:lpstr>ヒラギノ角ゴ ProN W3</vt:lpstr>
      <vt:lpstr>ヒラギノ角ゴ ProN W6</vt:lpstr>
      <vt:lpstr>Arial</vt:lpstr>
      <vt:lpstr>Arial Narrow</vt:lpstr>
      <vt:lpstr>Calibri</vt:lpstr>
      <vt:lpstr>Calibri Bold</vt:lpstr>
      <vt:lpstr>Calibri Italic</vt:lpstr>
      <vt:lpstr>Courier New</vt:lpstr>
      <vt:lpstr>Gill Sans</vt:lpstr>
      <vt:lpstr>Lucida Grande</vt:lpstr>
      <vt:lpstr>Monaco</vt:lpstr>
      <vt:lpstr>Times New Roman</vt:lpstr>
      <vt:lpstr>Wingdings</vt:lpstr>
      <vt:lpstr>Wingdings 2</vt:lpstr>
      <vt:lpstr>Zapf Dingbats</vt:lpstr>
      <vt:lpstr>Title Slide</vt:lpstr>
      <vt:lpstr>Title and Content</vt:lpstr>
      <vt:lpstr>Title Only</vt:lpstr>
      <vt:lpstr>PowerPoint Presentation</vt:lpstr>
      <vt:lpstr>PowerPoint Presentation</vt:lpstr>
      <vt:lpstr>Overview</vt:lpstr>
      <vt:lpstr>The Big Picture</vt:lpstr>
      <vt:lpstr>Course Theme:  (Systems) Knowledge is Power!</vt:lpstr>
      <vt:lpstr>It’s Important to Understand How Things Work</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Academic Integrity</vt:lpstr>
      <vt:lpstr>Cheating/Plagiarism: Description</vt:lpstr>
      <vt:lpstr>Cheating/Plagiarism: Description (cont.)</vt:lpstr>
      <vt:lpstr>Cheating/Plagiarism: Description</vt:lpstr>
      <vt:lpstr>Cheating: Consequences</vt:lpstr>
      <vt:lpstr>Some Concrete Examples:</vt:lpstr>
      <vt:lpstr>How it Feels: Student and Instructor</vt:lpstr>
      <vt:lpstr>How it Feels: Student and Instructor (cont.)</vt:lpstr>
      <vt:lpstr>Why It’s a Big Deal</vt:lpstr>
      <vt:lpstr>Version Control: Your Good Friend</vt:lpstr>
      <vt:lpstr>How to Avoid AIVs</vt:lpstr>
      <vt:lpstr>Logistics</vt:lpstr>
      <vt:lpstr>Instructors</vt:lpstr>
      <vt:lpstr>15-213/18-213, 14-513, and 15-513</vt:lpstr>
      <vt:lpstr>Live-Streamed Lecture Availability</vt:lpstr>
      <vt:lpstr>Textbooks</vt:lpstr>
      <vt:lpstr>Course Components</vt:lpstr>
      <vt:lpstr>Getting Help </vt:lpstr>
      <vt:lpstr>Getting Help </vt:lpstr>
      <vt:lpstr>Policies: Labs And Exams</vt:lpstr>
      <vt:lpstr>Facilities</vt:lpstr>
      <vt:lpstr>Timeliness</vt:lpstr>
      <vt:lpstr>Other Rules of the Lecture Hall</vt:lpstr>
      <vt:lpstr>Policies: Grading</vt:lpstr>
      <vt:lpstr>Programs and Data</vt:lpstr>
      <vt:lpstr>The Memory Hierarchy</vt:lpstr>
      <vt:lpstr>Exceptional  Control Flow</vt:lpstr>
      <vt:lpstr> Virtual Memory</vt:lpstr>
      <vt:lpstr> Networking, and Concurrency</vt:lpstr>
      <vt:lpstr>Lab Rationale </vt:lpstr>
      <vt:lpstr> Autolab (https://autolab.andrew.cmu.edu)</vt:lpstr>
      <vt:lpstr> Autolab accounts</vt:lpstr>
      <vt:lpstr>Linux/Git bootcamp</vt:lpstr>
      <vt:lpstr> Waitlist questions</vt:lpstr>
      <vt:lpstr>Welcome and Enjoy!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Randal Bryant</cp:lastModifiedBy>
  <cp:revision>179</cp:revision>
  <cp:lastPrinted>2011-08-30T03:47:10Z</cp:lastPrinted>
  <dcterms:created xsi:type="dcterms:W3CDTF">2012-08-28T17:04:18Z</dcterms:created>
  <dcterms:modified xsi:type="dcterms:W3CDTF">2018-08-28T15:36:09Z</dcterms:modified>
</cp:coreProperties>
</file>